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notesMasterIdLst>
    <p:notesMasterId r:id="rId82"/>
  </p:notesMasterIdLst>
  <p:sldIdLst>
    <p:sldId id="256" r:id="rId5"/>
    <p:sldId id="348" r:id="rId6"/>
    <p:sldId id="257" r:id="rId7"/>
    <p:sldId id="258" r:id="rId8"/>
    <p:sldId id="259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329" r:id="rId17"/>
    <p:sldId id="268" r:id="rId18"/>
    <p:sldId id="338" r:id="rId19"/>
    <p:sldId id="269" r:id="rId20"/>
    <p:sldId id="270" r:id="rId21"/>
    <p:sldId id="347" r:id="rId22"/>
    <p:sldId id="272" r:id="rId23"/>
    <p:sldId id="273" r:id="rId24"/>
    <p:sldId id="274" r:id="rId25"/>
    <p:sldId id="275" r:id="rId26"/>
    <p:sldId id="276" r:id="rId27"/>
    <p:sldId id="326" r:id="rId28"/>
    <p:sldId id="277" r:id="rId29"/>
    <p:sldId id="278" r:id="rId30"/>
    <p:sldId id="345" r:id="rId31"/>
    <p:sldId id="279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330" r:id="rId42"/>
    <p:sldId id="290" r:id="rId43"/>
    <p:sldId id="291" r:id="rId44"/>
    <p:sldId id="293" r:id="rId45"/>
    <p:sldId id="337" r:id="rId46"/>
    <p:sldId id="294" r:id="rId47"/>
    <p:sldId id="295" r:id="rId48"/>
    <p:sldId id="335" r:id="rId49"/>
    <p:sldId id="332" r:id="rId50"/>
    <p:sldId id="333" r:id="rId51"/>
    <p:sldId id="334" r:id="rId52"/>
    <p:sldId id="336" r:id="rId53"/>
    <p:sldId id="296" r:id="rId54"/>
    <p:sldId id="328" r:id="rId55"/>
    <p:sldId id="340" r:id="rId56"/>
    <p:sldId id="341" r:id="rId57"/>
    <p:sldId id="297" r:id="rId58"/>
    <p:sldId id="298" r:id="rId59"/>
    <p:sldId id="299" r:id="rId60"/>
    <p:sldId id="303" r:id="rId61"/>
    <p:sldId id="304" r:id="rId62"/>
    <p:sldId id="327" r:id="rId63"/>
    <p:sldId id="342" r:id="rId64"/>
    <p:sldId id="343" r:id="rId65"/>
    <p:sldId id="305" r:id="rId66"/>
    <p:sldId id="306" r:id="rId67"/>
    <p:sldId id="307" r:id="rId68"/>
    <p:sldId id="308" r:id="rId69"/>
    <p:sldId id="310" r:id="rId70"/>
    <p:sldId id="311" r:id="rId71"/>
    <p:sldId id="312" r:id="rId72"/>
    <p:sldId id="313" r:id="rId73"/>
    <p:sldId id="318" r:id="rId74"/>
    <p:sldId id="319" r:id="rId75"/>
    <p:sldId id="320" r:id="rId76"/>
    <p:sldId id="322" r:id="rId77"/>
    <p:sldId id="323" r:id="rId78"/>
    <p:sldId id="324" r:id="rId79"/>
    <p:sldId id="344" r:id="rId80"/>
    <p:sldId id="339" r:id="rId8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5123"/>
    <a:srgbClr val="0A2578"/>
    <a:srgbClr val="42517F"/>
    <a:srgbClr val="FFFFFF"/>
    <a:srgbClr val="FA6D51"/>
    <a:srgbClr val="2899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54D5E3-6A40-41B4-B879-CB35FC3414FD}" v="2" dt="2025-10-14T08:59:38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199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viewProps" Target="view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microsoft.com/office/2015/10/relationships/revisionInfo" Target="revisionInfo.xml"/><Relationship Id="rId61" Type="http://schemas.openxmlformats.org/officeDocument/2006/relationships/slide" Target="slides/slide57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88005-123F-4D09-8AE1-C93DD56B3756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19CED-9095-4C84-996E-029E4B01E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533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Otsikkoa 1-4 klikkaamalla voi siirtyä suoraan ko. kohtaan diaesityksessä.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80E878-268E-4425-949A-0E26DF6FE3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832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360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4225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6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244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44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199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50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8186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58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6347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Otsikkoa klikkaamalla voi siirtyä suoraan ko. kohtaan diaesityksessä.</a:t>
            </a:r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19CED-9095-4C84-996E-029E4B01EC42}" type="slidenum">
              <a:rPr lang="fi-FI" smtClean="0"/>
              <a:t>66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43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0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6.xml"/><Relationship Id="rId4" Type="http://schemas.openxmlformats.org/officeDocument/2006/relationships/slide" Target="../slides/slide5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0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6.xml"/><Relationship Id="rId4" Type="http://schemas.openxmlformats.org/officeDocument/2006/relationships/slide" Target="../slides/slide5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62E70CD-B959-4172-8736-2DFDD94C3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F2CD1AD-30CC-409E-AFD1-53C30BD87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E78914F-CFFF-442E-A7D6-2EE40BDB2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9658AAF0-BDE1-43DB-B59D-1C7E8DC73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1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77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395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8060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2744F9-692C-474B-8047-8E95FB12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816412-ED97-4334-9564-FC0C7FEB8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94F1F30-C2DA-48B0-8D25-B395CADF2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B242FD-9A5F-4B26-A3B4-8C9B27F0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42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3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: Pyöristetyt kulmat 6">
            <a:hlinkClick r:id="rId2" action="ppaction://hlinksldjump"/>
            <a:extLst>
              <a:ext uri="{FF2B5EF4-FFF2-40B4-BE49-F238E27FC236}">
                <a16:creationId xmlns:a16="http://schemas.microsoft.com/office/drawing/2014/main" id="{DF171D16-759F-5E56-5EFF-E31F4E0CC3F2}"/>
              </a:ext>
            </a:extLst>
          </p:cNvPr>
          <p:cNvSpPr/>
          <p:nvPr userDrawn="1"/>
        </p:nvSpPr>
        <p:spPr>
          <a:xfrm>
            <a:off x="838200" y="6410325"/>
            <a:ext cx="2609850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1 Ihmisen toiminta</a:t>
            </a:r>
          </a:p>
        </p:txBody>
      </p:sp>
      <p:sp>
        <p:nvSpPr>
          <p:cNvPr id="9" name="Suorakulmio: Pyöristetyt kulmat 8">
            <a:hlinkClick r:id="rId3" action="ppaction://hlinksldjump"/>
            <a:extLst>
              <a:ext uri="{FF2B5EF4-FFF2-40B4-BE49-F238E27FC236}">
                <a16:creationId xmlns:a16="http://schemas.microsoft.com/office/drawing/2014/main" id="{7C48D297-8BB1-541B-F271-D5ADD4B3AA00}"/>
              </a:ext>
            </a:extLst>
          </p:cNvPr>
          <p:cNvSpPr/>
          <p:nvPr userDrawn="1"/>
        </p:nvSpPr>
        <p:spPr>
          <a:xfrm>
            <a:off x="3486151" y="6410325"/>
            <a:ext cx="2609849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2 Rakenteellinen paloturvallisuus</a:t>
            </a:r>
          </a:p>
        </p:txBody>
      </p:sp>
      <p:sp>
        <p:nvSpPr>
          <p:cNvPr id="10" name="Suorakulmio: Pyöristetyt kulmat 9">
            <a:hlinkClick r:id="rId4" action="ppaction://hlinksldjump"/>
            <a:extLst>
              <a:ext uri="{FF2B5EF4-FFF2-40B4-BE49-F238E27FC236}">
                <a16:creationId xmlns:a16="http://schemas.microsoft.com/office/drawing/2014/main" id="{76FDB642-7F96-C9E5-3D6F-00D09C9E7BA0}"/>
              </a:ext>
            </a:extLst>
          </p:cNvPr>
          <p:cNvSpPr/>
          <p:nvPr userDrawn="1"/>
        </p:nvSpPr>
        <p:spPr>
          <a:xfrm>
            <a:off x="6134102" y="6410325"/>
            <a:ext cx="2609850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3 Palontorjuntatekniikka</a:t>
            </a:r>
          </a:p>
        </p:txBody>
      </p:sp>
      <p:sp>
        <p:nvSpPr>
          <p:cNvPr id="11" name="Suorakulmio: Pyöristetyt kulmat 10">
            <a:hlinkClick r:id="rId5" action="ppaction://hlinksldjump"/>
            <a:extLst>
              <a:ext uri="{FF2B5EF4-FFF2-40B4-BE49-F238E27FC236}">
                <a16:creationId xmlns:a16="http://schemas.microsoft.com/office/drawing/2014/main" id="{AE4D23AC-C848-9C1D-4CF0-67EC01BF0651}"/>
              </a:ext>
            </a:extLst>
          </p:cNvPr>
          <p:cNvSpPr/>
          <p:nvPr userDrawn="1"/>
        </p:nvSpPr>
        <p:spPr>
          <a:xfrm>
            <a:off x="8782053" y="6410325"/>
            <a:ext cx="2609849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4 Alkusammuttimet ja sammuttaminen</a:t>
            </a:r>
          </a:p>
        </p:txBody>
      </p:sp>
    </p:spTree>
    <p:extLst>
      <p:ext uri="{BB962C8B-B14F-4D97-AF65-F5344CB8AC3E}">
        <p14:creationId xmlns:p14="http://schemas.microsoft.com/office/powerpoint/2010/main" val="70015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8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74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: Pyöristetyt kulmat 7">
            <a:hlinkClick r:id="rId2" action="ppaction://hlinksldjump"/>
            <a:extLst>
              <a:ext uri="{FF2B5EF4-FFF2-40B4-BE49-F238E27FC236}">
                <a16:creationId xmlns:a16="http://schemas.microsoft.com/office/drawing/2014/main" id="{1C73CF0C-6CDC-2A44-662A-9C4C7567C2F4}"/>
              </a:ext>
            </a:extLst>
          </p:cNvPr>
          <p:cNvSpPr/>
          <p:nvPr userDrawn="1"/>
        </p:nvSpPr>
        <p:spPr>
          <a:xfrm>
            <a:off x="838200" y="6410325"/>
            <a:ext cx="2609850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1 Ihmisen toiminta</a:t>
            </a:r>
          </a:p>
        </p:txBody>
      </p:sp>
      <p:sp>
        <p:nvSpPr>
          <p:cNvPr id="9" name="Suorakulmio: Pyöristetyt kulmat 8">
            <a:hlinkClick r:id="rId3" action="ppaction://hlinksldjump"/>
            <a:extLst>
              <a:ext uri="{FF2B5EF4-FFF2-40B4-BE49-F238E27FC236}">
                <a16:creationId xmlns:a16="http://schemas.microsoft.com/office/drawing/2014/main" id="{B8E83186-F222-87E5-6D0B-3AB5F99971DA}"/>
              </a:ext>
            </a:extLst>
          </p:cNvPr>
          <p:cNvSpPr/>
          <p:nvPr userDrawn="1"/>
        </p:nvSpPr>
        <p:spPr>
          <a:xfrm>
            <a:off x="3486151" y="6410325"/>
            <a:ext cx="2609849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2 Rakenteellinen paloturvallisuus</a:t>
            </a:r>
          </a:p>
        </p:txBody>
      </p:sp>
      <p:sp>
        <p:nvSpPr>
          <p:cNvPr id="10" name="Suorakulmio: Pyöristetyt kulmat 9">
            <a:hlinkClick r:id="rId4" action="ppaction://hlinksldjump"/>
            <a:extLst>
              <a:ext uri="{FF2B5EF4-FFF2-40B4-BE49-F238E27FC236}">
                <a16:creationId xmlns:a16="http://schemas.microsoft.com/office/drawing/2014/main" id="{56BFF55C-7C7A-3B9C-2E22-A97B150A6713}"/>
              </a:ext>
            </a:extLst>
          </p:cNvPr>
          <p:cNvSpPr/>
          <p:nvPr userDrawn="1"/>
        </p:nvSpPr>
        <p:spPr>
          <a:xfrm>
            <a:off x="6134102" y="6410325"/>
            <a:ext cx="2609850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3 Palontorjuntatekniikka</a:t>
            </a:r>
          </a:p>
        </p:txBody>
      </p:sp>
      <p:sp>
        <p:nvSpPr>
          <p:cNvPr id="11" name="Suorakulmio: Pyöristetyt kulmat 10">
            <a:hlinkClick r:id="rId5" action="ppaction://hlinksldjump"/>
            <a:extLst>
              <a:ext uri="{FF2B5EF4-FFF2-40B4-BE49-F238E27FC236}">
                <a16:creationId xmlns:a16="http://schemas.microsoft.com/office/drawing/2014/main" id="{DAA68B7D-EF29-E37A-2831-6DA4BE17C8F0}"/>
              </a:ext>
            </a:extLst>
          </p:cNvPr>
          <p:cNvSpPr/>
          <p:nvPr userDrawn="1"/>
        </p:nvSpPr>
        <p:spPr>
          <a:xfrm>
            <a:off x="8782053" y="6410325"/>
            <a:ext cx="2609849" cy="323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270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>
                <a:solidFill>
                  <a:schemeClr val="accent2">
                    <a:lumMod val="75000"/>
                  </a:schemeClr>
                </a:solidFill>
              </a:rPr>
              <a:t>4 Alkusammuttimet ja sammuttaminen</a:t>
            </a:r>
          </a:p>
        </p:txBody>
      </p:sp>
    </p:spTree>
    <p:extLst>
      <p:ext uri="{BB962C8B-B14F-4D97-AF65-F5344CB8AC3E}">
        <p14:creationId xmlns:p14="http://schemas.microsoft.com/office/powerpoint/2010/main" val="174375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80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67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27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2A536-AB78-EE42-A564-AD87EF7AC9CB}" type="datetimeFigureOut">
              <a:rPr lang="fi-FI" smtClean="0"/>
              <a:pPr/>
              <a:t>14.10.2025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ADC2B-A6AF-8E48-8885-1B0DE866CDF4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B043BE0C-3453-4208-8722-B4F962FD81F8}"/>
              </a:ext>
            </a:extLst>
          </p:cNvPr>
          <p:cNvCxnSpPr/>
          <p:nvPr userDrawn="1"/>
        </p:nvCxnSpPr>
        <p:spPr>
          <a:xfrm>
            <a:off x="838200" y="365126"/>
            <a:ext cx="10515600" cy="0"/>
          </a:xfrm>
          <a:prstGeom prst="line">
            <a:avLst/>
          </a:prstGeom>
          <a:ln w="31750">
            <a:solidFill>
              <a:srgbClr val="E951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3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22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E9512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8.xml"/><Relationship Id="rId7" Type="http://schemas.openxmlformats.org/officeDocument/2006/relationships/slide" Target="slide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0.xml"/><Relationship Id="rId5" Type="http://schemas.openxmlformats.org/officeDocument/2006/relationships/slide" Target="slide19.xml"/><Relationship Id="rId10" Type="http://schemas.openxmlformats.org/officeDocument/2006/relationships/slide" Target="slide24.xml"/><Relationship Id="rId4" Type="http://schemas.openxmlformats.org/officeDocument/2006/relationships/slide" Target="slide17.xml"/><Relationship Id="rId9" Type="http://schemas.openxmlformats.org/officeDocument/2006/relationships/slide" Target="slide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33.xml"/><Relationship Id="rId3" Type="http://schemas.openxmlformats.org/officeDocument/2006/relationships/slide" Target="slide29.xml"/><Relationship Id="rId7" Type="http://schemas.openxmlformats.org/officeDocument/2006/relationships/slide" Target="slide3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1.xml"/><Relationship Id="rId11" Type="http://schemas.openxmlformats.org/officeDocument/2006/relationships/slide" Target="slide36.xml"/><Relationship Id="rId5" Type="http://schemas.openxmlformats.org/officeDocument/2006/relationships/slide" Target="slide30.xml"/><Relationship Id="rId10" Type="http://schemas.openxmlformats.org/officeDocument/2006/relationships/slide" Target="slide35.xml"/><Relationship Id="rId4" Type="http://schemas.openxmlformats.org/officeDocument/2006/relationships/slide" Target="slide28.xml"/><Relationship Id="rId9" Type="http://schemas.openxmlformats.org/officeDocument/2006/relationships/slide" Target="slide3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slide" Target="slide50.xml"/><Relationship Id="rId5" Type="http://schemas.openxmlformats.org/officeDocument/2006/relationships/slide" Target="slide58.xml"/><Relationship Id="rId4" Type="http://schemas.openxmlformats.org/officeDocument/2006/relationships/slide" Target="slide6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0.xml"/><Relationship Id="rId4" Type="http://schemas.openxmlformats.org/officeDocument/2006/relationships/slide" Target="slide3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37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12" Type="http://schemas.openxmlformats.org/officeDocument/2006/relationships/slide" Target="slide2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25.xml"/><Relationship Id="rId5" Type="http://schemas.openxmlformats.org/officeDocument/2006/relationships/slide" Target="slide8.xml"/><Relationship Id="rId15" Type="http://schemas.openxmlformats.org/officeDocument/2006/relationships/slide" Target="slide44.xml"/><Relationship Id="rId10" Type="http://schemas.openxmlformats.org/officeDocument/2006/relationships/slide" Target="slide16.xml"/><Relationship Id="rId4" Type="http://schemas.openxmlformats.org/officeDocument/2006/relationships/slide" Target="slide6.xml"/><Relationship Id="rId9" Type="http://schemas.openxmlformats.org/officeDocument/2006/relationships/slide" Target="slide12.xml"/><Relationship Id="rId14" Type="http://schemas.openxmlformats.org/officeDocument/2006/relationships/slide" Target="slide4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7" Type="http://schemas.openxmlformats.org/officeDocument/2006/relationships/slide" Target="slide4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8.xml"/><Relationship Id="rId5" Type="http://schemas.openxmlformats.org/officeDocument/2006/relationships/slide" Target="slide47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slide" Target="slide5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7.xml"/><Relationship Id="rId5" Type="http://schemas.openxmlformats.org/officeDocument/2006/relationships/slide" Target="slide56.xml"/><Relationship Id="rId4" Type="http://schemas.openxmlformats.org/officeDocument/2006/relationships/slide" Target="slide5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7" Type="http://schemas.openxmlformats.org/officeDocument/2006/relationships/slide" Target="slide6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5.xml"/><Relationship Id="rId5" Type="http://schemas.openxmlformats.org/officeDocument/2006/relationships/slide" Target="slide64.xml"/><Relationship Id="rId4" Type="http://schemas.openxmlformats.org/officeDocument/2006/relationships/slide" Target="slide6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72.xml"/><Relationship Id="rId3" Type="http://schemas.openxmlformats.org/officeDocument/2006/relationships/slide" Target="slide67.xml"/><Relationship Id="rId7" Type="http://schemas.openxmlformats.org/officeDocument/2006/relationships/slide" Target="slide6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1.xml"/><Relationship Id="rId11" Type="http://schemas.openxmlformats.org/officeDocument/2006/relationships/slide" Target="slide75.xml"/><Relationship Id="rId5" Type="http://schemas.openxmlformats.org/officeDocument/2006/relationships/slide" Target="slide70.xml"/><Relationship Id="rId10" Type="http://schemas.openxmlformats.org/officeDocument/2006/relationships/slide" Target="slide74.xml"/><Relationship Id="rId4" Type="http://schemas.openxmlformats.org/officeDocument/2006/relationships/slide" Target="slide69.xml"/><Relationship Id="rId9" Type="http://schemas.openxmlformats.org/officeDocument/2006/relationships/slide" Target="slide7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F957C7-0FA0-0906-5C5E-AFFF28AF3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accent2">
                    <a:lumMod val="75000"/>
                  </a:schemeClr>
                </a:solidFill>
              </a:rPr>
              <a:t>Työpaikan paloturvallisuus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122E4A-5164-6A14-7BC4-ED716AC0A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3672493"/>
            <a:ext cx="9078628" cy="860620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Suomen Pelastusalan Keskusjärjestö</a:t>
            </a:r>
          </a:p>
        </p:txBody>
      </p:sp>
      <p:pic>
        <p:nvPicPr>
          <p:cNvPr id="5" name="Kuva 4" descr="Kuva, joka sisältää kohteen teksti, Font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B370EC26-BCF4-0691-099B-955EF5969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055" y="4533113"/>
            <a:ext cx="2675890" cy="133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92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FF110-CC13-FCB2-DE1B-4B01C25D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1.5 Paloturvallisuus- ja pelastustoiminta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A0CF07-89D9-BEE6-ACB7-91A2CC9459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fi-FI" sz="1500" b="0">
                <a:effectLst/>
              </a:rPr>
              <a:t>Pelastustoiminta: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Uhkaavien onnettomuuksien torjuntaa.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Tulipalojen sammuttamista.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Vahinkojen rajoittamista.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Ihmisten, omaisuuden ja ympäristön suojaamista.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Väestön varoittamista.</a:t>
            </a:r>
          </a:p>
          <a:p>
            <a:pPr marL="0" indent="0" algn="l">
              <a:buNone/>
            </a:pPr>
            <a:endParaRPr lang="fi-FI" sz="1500" b="0" i="0">
              <a:effectLst/>
            </a:endParaRPr>
          </a:p>
          <a:p>
            <a:pPr marL="0" indent="0" algn="l">
              <a:buNone/>
            </a:pPr>
            <a:r>
              <a:rPr lang="fi-FI" sz="1500" b="0">
                <a:effectLst/>
              </a:rPr>
              <a:t>Pelastustoimenpiteet: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Useimmiten kiireellisiä ja vaativat valmiutta.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Suuremmissa taajamissa valmiudessa oleva pää-toiminen henkilöstö.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Pelastusviranomainen johtaa onnettomuuspaikalla.</a:t>
            </a:r>
          </a:p>
          <a:p>
            <a:pPr marL="0" indent="0" algn="l">
              <a:buNone/>
            </a:pPr>
            <a:r>
              <a:rPr lang="fi-FI" sz="1500" b="0" i="0">
                <a:effectLst/>
              </a:rPr>
              <a:t>- Pelastustoimintaan voi osallistua myös esimerkiksi  poliisi ja terveydenhuolto.</a:t>
            </a:r>
            <a:endParaRPr lang="fi-FI" sz="150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E3FBD8-75E8-7C23-6097-A50AD234669C}"/>
              </a:ext>
            </a:extLst>
          </p:cNvPr>
          <p:cNvSpPr txBox="1"/>
          <p:nvPr/>
        </p:nvSpPr>
        <p:spPr>
          <a:xfrm>
            <a:off x="5629013" y="1825625"/>
            <a:ext cx="57247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500" b="0">
                <a:effectLst/>
              </a:rPr>
              <a:t>Työpaikoilla paloturvallisuus on yksi pelastustoiminnan osa-alueista:</a:t>
            </a:r>
          </a:p>
          <a:p>
            <a:pPr algn="l"/>
            <a:endParaRPr lang="fi-FI" sz="1500" b="0">
              <a:effectLst/>
            </a:endParaRPr>
          </a:p>
          <a:p>
            <a:pPr algn="l"/>
            <a:r>
              <a:rPr lang="fi-FI" sz="1500" b="0" i="0">
                <a:effectLst/>
              </a:rPr>
              <a:t>1. Turvallisuussuunnittelu</a:t>
            </a:r>
          </a:p>
          <a:p>
            <a:pPr algn="l"/>
            <a:r>
              <a:rPr lang="fi-FI" sz="1500" b="0" i="0">
                <a:effectLst/>
              </a:rPr>
              <a:t>- </a:t>
            </a:r>
            <a:r>
              <a:rPr lang="fi-FI" sz="1500"/>
              <a:t>varautumis- ja valmiussuunnittelu: suuronnettomuudet ja poikkeusolot</a:t>
            </a:r>
          </a:p>
          <a:p>
            <a:pPr algn="l"/>
            <a:r>
              <a:rPr lang="fi-FI" sz="1500" b="0" i="0">
                <a:effectLst/>
              </a:rPr>
              <a:t>- pelastus- ja turvallisuussuunnittelu: </a:t>
            </a:r>
            <a:r>
              <a:rPr lang="fi-FI" sz="1500"/>
              <a:t>pelastussuunnitelma, evakuointisuunnitelma jne. </a:t>
            </a:r>
          </a:p>
          <a:p>
            <a:pPr algn="l"/>
            <a:endParaRPr lang="fi-FI" sz="1500" b="0" i="0">
              <a:effectLst/>
            </a:endParaRPr>
          </a:p>
          <a:p>
            <a:pPr algn="l"/>
            <a:r>
              <a:rPr lang="fi-FI" sz="1500" b="0" i="0">
                <a:effectLst/>
              </a:rPr>
              <a:t>2. Henkilöstön koulutus ja perehdytys.</a:t>
            </a:r>
          </a:p>
          <a:p>
            <a:pPr algn="l"/>
            <a:endParaRPr lang="fi-FI" sz="1500" b="0" i="0">
              <a:effectLst/>
            </a:endParaRPr>
          </a:p>
          <a:p>
            <a:pPr algn="l"/>
            <a:r>
              <a:rPr lang="fi-FI" sz="1500"/>
              <a:t>3. </a:t>
            </a:r>
            <a:r>
              <a:rPr lang="fi-FI" sz="1500" b="0" i="0">
                <a:effectLst/>
              </a:rPr>
              <a:t>Rakenteelliset ja tekniset ratkaisut.</a:t>
            </a:r>
          </a:p>
          <a:p>
            <a:pPr algn="l"/>
            <a:endParaRPr lang="fi-FI" sz="1500" b="0" i="0">
              <a:effectLst/>
            </a:endParaRPr>
          </a:p>
          <a:p>
            <a:pPr algn="l"/>
            <a:r>
              <a:rPr lang="fi-FI" sz="1500"/>
              <a:t>4. Tulitöiden turvallisuus.</a:t>
            </a:r>
          </a:p>
          <a:p>
            <a:pPr algn="l"/>
            <a:endParaRPr lang="fi-FI" sz="1500" b="0" i="0">
              <a:effectLst/>
            </a:endParaRPr>
          </a:p>
          <a:p>
            <a:pPr algn="l"/>
            <a:r>
              <a:rPr lang="fi-FI" sz="1500"/>
              <a:t>5. Paloturvallisuuden ylläpitoon kuuluvien laitteiden määräaikaistarkastukset, kunnossapito-ohjelmat ja huolto.</a:t>
            </a:r>
            <a:endParaRPr lang="fi-FI" sz="1500" b="0" i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323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0376AB-FDD0-C6B6-3CBF-EA02603BE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1.6 Normaaliolot – Häiriötilanteet - Poikkeusolot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6A13310-0382-0127-9A31-26821518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153" y="3325059"/>
            <a:ext cx="1332000" cy="36933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8000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4F54CFF-0C44-3E2C-2A78-CAF3953E1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0153" y="3325059"/>
            <a:ext cx="2880000" cy="369332"/>
          </a:xfrm>
          <a:prstGeom prst="rect">
            <a:avLst/>
          </a:prstGeom>
          <a:solidFill>
            <a:srgbClr val="008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8420F3-51C0-BF1D-1F6C-9FCA47513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0473" y="3325580"/>
            <a:ext cx="2088000" cy="36933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FF0000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AA2C01F-82CF-F117-142A-AA77FC059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881" y="3325580"/>
            <a:ext cx="1656000" cy="369332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106D147-7CDD-C3C7-3B73-2C937FC4BE11}"/>
              </a:ext>
            </a:extLst>
          </p:cNvPr>
          <p:cNvSpPr txBox="1"/>
          <p:nvPr/>
        </p:nvSpPr>
        <p:spPr>
          <a:xfrm>
            <a:off x="1040235" y="2452992"/>
            <a:ext cx="20421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/>
              <a:t>Normien mukainen toiminta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4A7FBB1F-E0EE-60E8-7427-6B16E0E71E40}"/>
              </a:ext>
            </a:extLst>
          </p:cNvPr>
          <p:cNvSpPr txBox="1"/>
          <p:nvPr/>
        </p:nvSpPr>
        <p:spPr>
          <a:xfrm>
            <a:off x="6562473" y="2459952"/>
            <a:ext cx="165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/>
              <a:t>Pelastustoiminta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9A958DCA-1871-9337-9A52-75C7ACDA580D}"/>
              </a:ext>
            </a:extLst>
          </p:cNvPr>
          <p:cNvSpPr txBox="1"/>
          <p:nvPr/>
        </p:nvSpPr>
        <p:spPr>
          <a:xfrm>
            <a:off x="3867325" y="2448156"/>
            <a:ext cx="1985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/>
              <a:t>Työyhteisön toiminnan turvallisuuden varmistaminen ja kehittäminen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52C70BDB-9E1C-58A7-D7F2-56893DD1ADA7}"/>
              </a:ext>
            </a:extLst>
          </p:cNvPr>
          <p:cNvSpPr txBox="1"/>
          <p:nvPr/>
        </p:nvSpPr>
        <p:spPr>
          <a:xfrm>
            <a:off x="1040235" y="4107498"/>
            <a:ext cx="233575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/>
              <a:t>Normaaliolot</a:t>
            </a:r>
          </a:p>
          <a:p>
            <a:endParaRPr lang="fi-FI"/>
          </a:p>
          <a:p>
            <a:r>
              <a:rPr lang="fi-FI" sz="1400"/>
              <a:t>Omatoiminen varautuminen, turvallisuuden ylläpitäminen ja kehittäminen, harjoittelu ja kouluttaminen sekä valmistautuminen.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9FF74066-7C0A-97AF-7BD8-5DBFBFDE445A}"/>
              </a:ext>
            </a:extLst>
          </p:cNvPr>
          <p:cNvSpPr txBox="1"/>
          <p:nvPr/>
        </p:nvSpPr>
        <p:spPr>
          <a:xfrm>
            <a:off x="4541384" y="4107498"/>
            <a:ext cx="217274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/>
              <a:t>Häiriötilanteet</a:t>
            </a:r>
          </a:p>
          <a:p>
            <a:endParaRPr lang="fi-FI" sz="1600"/>
          </a:p>
          <a:p>
            <a:r>
              <a:rPr lang="fi-FI" sz="1400"/>
              <a:t>Tilannejohtaminen, kriisi- ja viestintäjohtaminen sekä toiminnan palauttaminen.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D18B1FE8-297B-1DEB-61EF-BDCA1B8F32F7}"/>
              </a:ext>
            </a:extLst>
          </p:cNvPr>
          <p:cNvSpPr txBox="1"/>
          <p:nvPr/>
        </p:nvSpPr>
        <p:spPr>
          <a:xfrm>
            <a:off x="8218473" y="4107498"/>
            <a:ext cx="24019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/>
              <a:t>Poikkeusolot</a:t>
            </a:r>
          </a:p>
          <a:p>
            <a:endParaRPr lang="fi-FI" sz="1400"/>
          </a:p>
          <a:p>
            <a:r>
              <a:rPr lang="fi-FI" sz="1400"/>
              <a:t>Viranomaisjohtaminen.</a:t>
            </a:r>
          </a:p>
          <a:p>
            <a:endParaRPr lang="fi-FI" sz="1400"/>
          </a:p>
          <a:p>
            <a:r>
              <a:rPr lang="fi-FI" sz="1400"/>
              <a:t>Sota, suuronnettomuudet, pandemia, valtakunnallinen tai kansainvälinen kriisi tms.</a:t>
            </a:r>
          </a:p>
        </p:txBody>
      </p:sp>
    </p:spTree>
    <p:extLst>
      <p:ext uri="{BB962C8B-B14F-4D97-AF65-F5344CB8AC3E}">
        <p14:creationId xmlns:p14="http://schemas.microsoft.com/office/powerpoint/2010/main" val="683993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B4560C-68DC-8845-4833-675631C81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1.7 Asiakkaiden ja vierailijoiden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B91223-076D-FB19-1E77-42ECF1417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/>
              <a:t>Työpaikan toimintamalli</a:t>
            </a:r>
          </a:p>
          <a:p>
            <a:pPr marL="0" indent="0">
              <a:buNone/>
            </a:pPr>
            <a:r>
              <a:rPr lang="fi-FI" sz="1600" dirty="0"/>
              <a:t>- toimintamallissa huomioitava kiinteistössä olevat vieraat, asiakkaat, liikuntarajoitteiset sekä muut henkilöt, jotka eivät kykene pelastautumaan itsenäisesti.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/>
              <a:t>Vastuu turvallisuudesta</a:t>
            </a:r>
          </a:p>
          <a:p>
            <a:pPr marL="0" indent="0">
              <a:buNone/>
            </a:pPr>
            <a:r>
              <a:rPr lang="fi-FI" sz="1600" dirty="0"/>
              <a:t>- on toimipaikan vastuu varmistaa asiakkaiden ja vierailijoiden turvallisuus.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/>
              <a:t>Hyviä käytäntöjä</a:t>
            </a:r>
          </a:p>
          <a:p>
            <a:pPr marL="0" indent="0">
              <a:buNone/>
            </a:pPr>
            <a:r>
              <a:rPr lang="fi-FI" sz="1600" dirty="0"/>
              <a:t>- työpaikalla on hyvä kiinnittää huomiota kulunvalvontaan.</a:t>
            </a:r>
          </a:p>
          <a:p>
            <a:pPr marL="0" indent="0">
              <a:buNone/>
            </a:pPr>
            <a:r>
              <a:rPr lang="fi-FI" sz="1600" dirty="0"/>
              <a:t>- vieras on tärkeä ohjeistaa toimipaikan turvallisuusjärjestelyistä, esimerkiksi selkeän ja yksinkertaisen turvallisuusjärjestelyistä kertovan ohjelehtisen avulla.</a:t>
            </a:r>
          </a:p>
          <a:p>
            <a:pPr marL="0" indent="0">
              <a:buNone/>
            </a:pPr>
            <a:r>
              <a:rPr lang="fi-FI" sz="1600" dirty="0"/>
              <a:t>- vierailijoiden saattaminen ulko-ovelle tapaamisen päätyttyä. </a:t>
            </a:r>
          </a:p>
          <a:p>
            <a:pPr marL="0" indent="0">
              <a:buNone/>
            </a:pPr>
            <a:r>
              <a:rPr lang="fi-FI" sz="1600" dirty="0"/>
              <a:t>- hätätilanteessa työntekijöiden ohjattava ja opastettava vieraat pois vaara-alueelta.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630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C6E637-B1FE-9A3D-5755-1FB2FDB3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1.7.1 Työpaikan toimintamalli asiakkaiden ja vieraiden vastaanottamiseen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768C30-6F35-2F47-AF4D-2A46EF5D5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toimintamalli vieraiden ja/tai asiakkaiden vastaanottamisesta ja valvonnasta.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7D733559-43E6-F7C1-5261-D93369102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74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E5F70-04D0-5DBD-A2B4-0935DA3B0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1.7.2 Turvainfo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DDE921-712E-CA1A-728F-B4D24E6FA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>
                <a:cs typeface="Arial" panose="020B0604020202020204" pitchFamily="34" charset="0"/>
              </a:rPr>
              <a:t>Turvainfo:</a:t>
            </a:r>
          </a:p>
          <a:p>
            <a:pPr marL="0" indent="0">
              <a:buNone/>
            </a:pPr>
            <a:r>
              <a:rPr lang="fi-FI" sz="2000">
                <a:cs typeface="Arial" panose="020B0604020202020204" pitchFamily="34" charset="0"/>
              </a:rPr>
              <a:t>- vierailijoille, tilapäisille työntekijöille ja tuuraajille.</a:t>
            </a:r>
          </a:p>
          <a:p>
            <a:pPr marL="0" indent="0">
              <a:buNone/>
            </a:pPr>
            <a:r>
              <a:rPr lang="fi-FI" sz="2000">
                <a:cs typeface="Arial" panose="020B0604020202020204" pitchFamily="34" charset="0"/>
              </a:rPr>
              <a:t>- tarkoituksena perehdyttää nopeasti ja sujuvasti työpaikan tärkeimpiin turvallisuusasioihin.</a:t>
            </a:r>
          </a:p>
          <a:p>
            <a:pPr marL="0" indent="0">
              <a:buNone/>
            </a:pPr>
            <a:endParaRPr lang="fi-FI" sz="220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sz="180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>
              <a:cs typeface="Arial" panose="020B0604020202020204" pitchFamily="34" charset="0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EB28B19-0586-D52E-FE2B-84A7DAA30BAA}"/>
              </a:ext>
            </a:extLst>
          </p:cNvPr>
          <p:cNvSpPr txBox="1"/>
          <p:nvPr/>
        </p:nvSpPr>
        <p:spPr>
          <a:xfrm>
            <a:off x="6224631" y="1690688"/>
            <a:ext cx="5257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2000">
                <a:cs typeface="Arial" panose="020B0604020202020204" pitchFamily="34" charset="0"/>
              </a:rPr>
              <a:t>Turvainfo sisältää:</a:t>
            </a:r>
          </a:p>
          <a:p>
            <a:pPr algn="l">
              <a:buFont typeface="+mj-lt"/>
              <a:buAutoNum type="arabicPeriod"/>
            </a:pPr>
            <a:r>
              <a:rPr lang="fi-FI" sz="2000"/>
              <a:t>Työpaikan/kiinteistön p</a:t>
            </a:r>
            <a:r>
              <a:rPr lang="fi-FI" sz="2000" i="0">
                <a:effectLst/>
              </a:rPr>
              <a:t>ohjapiirustuksen:</a:t>
            </a:r>
          </a:p>
          <a:p>
            <a:pPr lvl="1" algn="l"/>
            <a:r>
              <a:rPr lang="fi-FI" sz="2000" b="0" i="0">
                <a:effectLst/>
              </a:rPr>
              <a:t>- Kiinteistön laajuus, uloskäytävät, kulkureitit.</a:t>
            </a:r>
          </a:p>
          <a:p>
            <a:pPr lvl="1" algn="l"/>
            <a:r>
              <a:rPr lang="fi-FI" sz="2000" b="0" i="0">
                <a:effectLst/>
              </a:rPr>
              <a:t>- Alkusammutuskalusto ja EA-kaappien sijainnit.</a:t>
            </a:r>
          </a:p>
          <a:p>
            <a:pPr algn="l">
              <a:buFont typeface="+mj-lt"/>
              <a:buAutoNum type="arabicPeriod"/>
            </a:pPr>
            <a:r>
              <a:rPr lang="fi-FI" sz="2000" i="0">
                <a:effectLst/>
              </a:rPr>
              <a:t>Kokoontumispaikat:</a:t>
            </a:r>
          </a:p>
          <a:p>
            <a:pPr lvl="1" algn="l"/>
            <a:r>
              <a:rPr lang="fi-FI" sz="2000" b="0" i="0">
                <a:effectLst/>
              </a:rPr>
              <a:t>- Ulkopuoliset kokoontumispaikat.</a:t>
            </a:r>
          </a:p>
          <a:p>
            <a:pPr lvl="1" algn="l"/>
            <a:r>
              <a:rPr lang="fi-FI" sz="2000" b="0" i="0">
                <a:effectLst/>
              </a:rPr>
              <a:t>- Tupakointikäytännöt.</a:t>
            </a:r>
          </a:p>
          <a:p>
            <a:pPr algn="l">
              <a:buFont typeface="+mj-lt"/>
              <a:buAutoNum type="arabicPeriod"/>
            </a:pPr>
            <a:r>
              <a:rPr lang="fi-FI" sz="2000" i="0">
                <a:effectLst/>
              </a:rPr>
              <a:t>Työpaikan tiedot:</a:t>
            </a:r>
          </a:p>
          <a:p>
            <a:pPr lvl="1" algn="l"/>
            <a:r>
              <a:rPr lang="fi-FI" sz="2000"/>
              <a:t>- Työpaikan tärkeät h</a:t>
            </a:r>
            <a:r>
              <a:rPr lang="fi-FI" sz="2000" b="0" i="0">
                <a:effectLst/>
              </a:rPr>
              <a:t>älytysnumerot.</a:t>
            </a:r>
          </a:p>
          <a:p>
            <a:pPr lvl="1" algn="l"/>
            <a:r>
              <a:rPr lang="fi-FI" sz="2000" b="0" i="0">
                <a:effectLst/>
              </a:rPr>
              <a:t>- Tiivistetty hätätilannetoimintamalli.</a:t>
            </a:r>
          </a:p>
          <a:p>
            <a:pPr algn="l">
              <a:buFont typeface="+mj-lt"/>
              <a:buAutoNum type="arabicPeriod"/>
            </a:pPr>
            <a:r>
              <a:rPr lang="fi-FI" sz="2000" i="0">
                <a:effectLst/>
              </a:rPr>
              <a:t>Yleinen Hätänumero:</a:t>
            </a:r>
          </a:p>
          <a:p>
            <a:pPr lvl="1" algn="l"/>
            <a:r>
              <a:rPr lang="fi-FI" sz="2000" b="0" i="0">
                <a:effectLst/>
              </a:rPr>
              <a:t>- 112.</a:t>
            </a:r>
          </a:p>
        </p:txBody>
      </p:sp>
    </p:spTree>
    <p:extLst>
      <p:ext uri="{BB962C8B-B14F-4D97-AF65-F5344CB8AC3E}">
        <p14:creationId xmlns:p14="http://schemas.microsoft.com/office/powerpoint/2010/main" val="2446601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ED3D9-0BCE-0504-10BF-06E90D06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1.7.3 Työpaikan turvainfo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32BF91-243C-C9ED-D038-1AB665A44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/>
              <a:t>Lisää tähän työpaikkasi turvainfo.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5DD4F869-4951-5DEF-9299-3510D05AE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35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11E55-521E-EF3C-9BD3-1AC73014E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 Työpaikkojen yleisiä palo- ja syttymisriskejä ja niiden ennaltaehkäisy</a:t>
            </a:r>
          </a:p>
        </p:txBody>
      </p:sp>
      <p:sp>
        <p:nvSpPr>
          <p:cNvPr id="4" name="Suorakulmio: Pyöristetyt kulmat 3">
            <a:hlinkClick r:id="rId3" action="ppaction://hlinksldjump"/>
            <a:extLst>
              <a:ext uri="{FF2B5EF4-FFF2-40B4-BE49-F238E27FC236}">
                <a16:creationId xmlns:a16="http://schemas.microsoft.com/office/drawing/2014/main" id="{942418A7-CBB8-79F3-148A-0F3EFD2E4ACF}"/>
              </a:ext>
            </a:extLst>
          </p:cNvPr>
          <p:cNvSpPr/>
          <p:nvPr/>
        </p:nvSpPr>
        <p:spPr>
          <a:xfrm>
            <a:off x="1023457" y="2321288"/>
            <a:ext cx="6878972" cy="48516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1.8.2 Ruoan valvottu ja valvomaton valmistus sekä liesiturvallisuuden laiminlyönti</a:t>
            </a:r>
          </a:p>
        </p:txBody>
      </p:sp>
      <p:sp>
        <p:nvSpPr>
          <p:cNvPr id="5" name="Suorakulmio: Pyöristetyt kulmat 4">
            <a:hlinkClick r:id="rId4" action="ppaction://hlinksldjump"/>
            <a:extLst>
              <a:ext uri="{FF2B5EF4-FFF2-40B4-BE49-F238E27FC236}">
                <a16:creationId xmlns:a16="http://schemas.microsoft.com/office/drawing/2014/main" id="{E016FC06-A200-FBD8-78D8-DAEF56321E4F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1.8.1 Koneet ja sähkölaitteet, vikaantuminen, häiriö, väärinkäyttö</a:t>
            </a:r>
          </a:p>
        </p:txBody>
      </p:sp>
      <p:sp>
        <p:nvSpPr>
          <p:cNvPr id="6" name="Suorakulmio: Pyöristetyt kulmat 5">
            <a:hlinkClick r:id="rId5" action="ppaction://hlinksldjump"/>
            <a:extLst>
              <a:ext uri="{FF2B5EF4-FFF2-40B4-BE49-F238E27FC236}">
                <a16:creationId xmlns:a16="http://schemas.microsoft.com/office/drawing/2014/main" id="{D0AB1D2E-ED45-B9E5-6446-2DBD730E548B}"/>
              </a:ext>
            </a:extLst>
          </p:cNvPr>
          <p:cNvSpPr/>
          <p:nvPr/>
        </p:nvSpPr>
        <p:spPr>
          <a:xfrm>
            <a:off x="1023457" y="2941053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1.8.3 Tulityöt</a:t>
            </a:r>
          </a:p>
        </p:txBody>
      </p:sp>
      <p:sp>
        <p:nvSpPr>
          <p:cNvPr id="11" name="Suorakulmio: Pyöristetyt kulmat 10">
            <a:hlinkClick r:id="rId6" action="ppaction://hlinksldjump"/>
            <a:extLst>
              <a:ext uri="{FF2B5EF4-FFF2-40B4-BE49-F238E27FC236}">
                <a16:creationId xmlns:a16="http://schemas.microsoft.com/office/drawing/2014/main" id="{58316D55-7CBE-A4A2-0C9F-E5A9DB5421A4}"/>
              </a:ext>
            </a:extLst>
          </p:cNvPr>
          <p:cNvSpPr/>
          <p:nvPr/>
        </p:nvSpPr>
        <p:spPr>
          <a:xfrm>
            <a:off x="1023457" y="3436382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1.8.4 Varomaton tulenkäsittely</a:t>
            </a:r>
          </a:p>
        </p:txBody>
      </p:sp>
      <p:sp>
        <p:nvSpPr>
          <p:cNvPr id="12" name="Suorakulmio: Pyöristetyt kulmat 11">
            <a:hlinkClick r:id="rId7" action="ppaction://hlinksldjump"/>
            <a:extLst>
              <a:ext uri="{FF2B5EF4-FFF2-40B4-BE49-F238E27FC236}">
                <a16:creationId xmlns:a16="http://schemas.microsoft.com/office/drawing/2014/main" id="{D3E2CEDD-BDCA-A544-7E74-DDEA1B0A2FA0}"/>
              </a:ext>
            </a:extLst>
          </p:cNvPr>
          <p:cNvSpPr/>
          <p:nvPr/>
        </p:nvSpPr>
        <p:spPr>
          <a:xfrm>
            <a:off x="1023457" y="3931711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1.8.5 Tahallinen sytytys</a:t>
            </a:r>
          </a:p>
        </p:txBody>
      </p:sp>
      <p:sp>
        <p:nvSpPr>
          <p:cNvPr id="13" name="Suorakulmio: Pyöristetyt kulmat 12">
            <a:hlinkClick r:id="rId8" action="ppaction://hlinksldjump"/>
            <a:extLst>
              <a:ext uri="{FF2B5EF4-FFF2-40B4-BE49-F238E27FC236}">
                <a16:creationId xmlns:a16="http://schemas.microsoft.com/office/drawing/2014/main" id="{841AA18E-DB74-3046-672A-54B49C2E93E6}"/>
              </a:ext>
            </a:extLst>
          </p:cNvPr>
          <p:cNvSpPr/>
          <p:nvPr/>
        </p:nvSpPr>
        <p:spPr>
          <a:xfrm>
            <a:off x="1023457" y="4427040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1.8.6 Vaarallisten aineiden varastointi ja käsittely</a:t>
            </a:r>
          </a:p>
        </p:txBody>
      </p:sp>
      <p:sp>
        <p:nvSpPr>
          <p:cNvPr id="14" name="Suorakulmio: Pyöristetyt kulmat 13">
            <a:hlinkClick r:id="rId9" action="ppaction://hlinksldjump"/>
            <a:extLst>
              <a:ext uri="{FF2B5EF4-FFF2-40B4-BE49-F238E27FC236}">
                <a16:creationId xmlns:a16="http://schemas.microsoft.com/office/drawing/2014/main" id="{5C1DC9D2-D2CE-137B-4798-49731F33D94E}"/>
              </a:ext>
            </a:extLst>
          </p:cNvPr>
          <p:cNvSpPr/>
          <p:nvPr/>
        </p:nvSpPr>
        <p:spPr>
          <a:xfrm>
            <a:off x="1023457" y="4922369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1.8.7 Itsesyttymä</a:t>
            </a:r>
          </a:p>
        </p:txBody>
      </p:sp>
      <p:sp>
        <p:nvSpPr>
          <p:cNvPr id="15" name="Suorakulmio: Pyöristetyt kulmat 14">
            <a:hlinkClick r:id="rId10" action="ppaction://hlinksldjump"/>
            <a:extLst>
              <a:ext uri="{FF2B5EF4-FFF2-40B4-BE49-F238E27FC236}">
                <a16:creationId xmlns:a16="http://schemas.microsoft.com/office/drawing/2014/main" id="{742E9236-BFBA-805B-82C6-A8A2CEE7EE6A}"/>
              </a:ext>
            </a:extLst>
          </p:cNvPr>
          <p:cNvSpPr/>
          <p:nvPr/>
        </p:nvSpPr>
        <p:spPr>
          <a:xfrm>
            <a:off x="1023457" y="541992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1.8.8 Työpaikan ennaltaehkäisevät turvallisuusohjeet</a:t>
            </a:r>
          </a:p>
        </p:txBody>
      </p:sp>
    </p:spTree>
    <p:extLst>
      <p:ext uri="{BB962C8B-B14F-4D97-AF65-F5344CB8AC3E}">
        <p14:creationId xmlns:p14="http://schemas.microsoft.com/office/powerpoint/2010/main" val="1642104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C769CB-BC7D-2F15-A250-C0A19AC1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1.8.1 Koneet ja sähkölaitteet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84870F-8C98-1C0A-0F00-20C98B45A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Ennaltaehkäisy:</a:t>
            </a:r>
          </a:p>
          <a:p>
            <a:pPr marL="0" indent="0">
              <a:buNone/>
            </a:pPr>
            <a:r>
              <a:rPr lang="fi-FI" sz="1800"/>
              <a:t>- Riittävät suojaetäisyydet sähkölaitteiden ja palavan materian välillä</a:t>
            </a:r>
          </a:p>
          <a:p>
            <a:pPr marL="0" indent="0">
              <a:buNone/>
            </a:pPr>
            <a:r>
              <a:rPr lang="fi-FI" sz="1800"/>
              <a:t>- Riittävä valvonta</a:t>
            </a:r>
          </a:p>
          <a:p>
            <a:pPr marL="0" indent="0">
              <a:buNone/>
            </a:pPr>
            <a:r>
              <a:rPr lang="fi-FI" sz="1800"/>
              <a:t>- Käyttöohjeiden noudattaminen</a:t>
            </a:r>
          </a:p>
          <a:p>
            <a:pPr marL="0" indent="0">
              <a:buNone/>
            </a:pPr>
            <a:r>
              <a:rPr lang="fi-FI" sz="1800"/>
              <a:t>- Säännölliset tarkastukset, puhdistukset ja huollot</a:t>
            </a:r>
          </a:p>
          <a:p>
            <a:pPr marL="0" indent="0">
              <a:buNone/>
            </a:pPr>
            <a:r>
              <a:rPr lang="fi-FI" sz="1800"/>
              <a:t>- Viallisen laitteen välitön korjaus tai korvaus uudella</a:t>
            </a:r>
          </a:p>
          <a:p>
            <a:pPr marL="0" indent="0">
              <a:buNone/>
            </a:pPr>
            <a:r>
              <a:rPr lang="fi-FI" sz="1800"/>
              <a:t>- Sähkölaitteet korjaa vain alan ammattilainen</a:t>
            </a:r>
          </a:p>
        </p:txBody>
      </p:sp>
    </p:spTree>
    <p:extLst>
      <p:ext uri="{BB962C8B-B14F-4D97-AF65-F5344CB8AC3E}">
        <p14:creationId xmlns:p14="http://schemas.microsoft.com/office/powerpoint/2010/main" val="3539369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460502-D9DD-B189-0DD2-AA52D3777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1.8.2 Ruoan valmistus ja liesiturvallisuuden laiminlyönti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9B839E-F597-546B-BF2E-1A20EC8EF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Ennaltaehkäisy:</a:t>
            </a:r>
          </a:p>
          <a:p>
            <a:pPr marL="0" indent="0">
              <a:buNone/>
            </a:pPr>
            <a:r>
              <a:rPr lang="fi-FI" sz="1800"/>
              <a:t>- Lieden päällä tai lähellä ei säilytetä mitään syttyvää materiaa.</a:t>
            </a:r>
          </a:p>
          <a:p>
            <a:pPr marL="0" indent="0">
              <a:buNone/>
            </a:pPr>
            <a:r>
              <a:rPr lang="fi-FI" sz="1800"/>
              <a:t>- Päällä olevaa liettä, uunia tai muuta lämmön lähdettä valvotaan asianmukaisesti koko käytön ajan.</a:t>
            </a:r>
          </a:p>
          <a:p>
            <a:pPr marL="0" indent="0">
              <a:buNone/>
            </a:pPr>
            <a:r>
              <a:rPr lang="fi-FI" sz="1800"/>
              <a:t>- Välineistöä käytettäessä noudatetaan käyttöohjeita.</a:t>
            </a:r>
          </a:p>
          <a:p>
            <a:pPr marL="0" indent="0">
              <a:buNone/>
            </a:pPr>
            <a:r>
              <a:rPr lang="fi-FI" sz="1800"/>
              <a:t>- Ympäristö ja välineistö pidetään siistinä.</a:t>
            </a:r>
          </a:p>
        </p:txBody>
      </p:sp>
    </p:spTree>
    <p:extLst>
      <p:ext uri="{BB962C8B-B14F-4D97-AF65-F5344CB8AC3E}">
        <p14:creationId xmlns:p14="http://schemas.microsoft.com/office/powerpoint/2010/main" val="3389520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42BA82-D852-1241-19C4-2213A538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1.8.3 Tulityöt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7D4041-C23E-701D-3897-EAA808A3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Ennaltaehkäisy:</a:t>
            </a:r>
          </a:p>
          <a:p>
            <a:pPr marL="0" indent="0">
              <a:buNone/>
            </a:pPr>
            <a:r>
              <a:rPr lang="fi-FI" sz="1800"/>
              <a:t>- Tilapäisellä tulityöpaikalla tulitöitä tekevällä oltava tulityökortti ja kirjallinen määräaikainen tulityölupa.</a:t>
            </a:r>
          </a:p>
          <a:p>
            <a:pPr marL="0" indent="0">
              <a:buNone/>
            </a:pPr>
            <a:r>
              <a:rPr lang="fi-FI" sz="1800"/>
              <a:t>- Tulityöpaikan kunnossapidosta, säännöllisistä tarkastuksista ja oikeasta käytöstä pidetään huolta.</a:t>
            </a:r>
          </a:p>
          <a:p>
            <a:pPr marL="0" indent="0">
              <a:buNone/>
            </a:pPr>
            <a:r>
              <a:rPr lang="fi-FI" sz="1800"/>
              <a:t>- Tulityöpaikkaan ei säilötä mitään helposti syttyvää tai sinne kuulumatonta materiaa.</a:t>
            </a:r>
          </a:p>
          <a:p>
            <a:pPr marL="0" indent="0">
              <a:buNone/>
            </a:pPr>
            <a:r>
              <a:rPr lang="fi-FI" sz="1800"/>
              <a:t>- Työntekijöitä ohjeistetaan käyttämään harkintaa ja ilmoittamaan huomatut viat ja puutteet eteenpäin.</a:t>
            </a:r>
          </a:p>
          <a:p>
            <a:pPr marL="0" indent="0">
              <a:buNone/>
            </a:pPr>
            <a:r>
              <a:rPr lang="fi-FI" sz="1800"/>
              <a:t>- Tulityöpaikalla tehtävien tulitöiden turvallisuutta ja asianmukaisten turvallisuusprotokollien noudattamista valvotaan.</a:t>
            </a:r>
          </a:p>
        </p:txBody>
      </p:sp>
    </p:spTree>
    <p:extLst>
      <p:ext uri="{BB962C8B-B14F-4D97-AF65-F5344CB8AC3E}">
        <p14:creationId xmlns:p14="http://schemas.microsoft.com/office/powerpoint/2010/main" val="390760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B965190-A8BA-9EE0-30D3-44909318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Ohjeita diasarjan käyttöön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178D390-F87B-FCC7-175B-7B6B1D799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/>
          </a:bodyPr>
          <a:lstStyle/>
          <a:p>
            <a:r>
              <a:rPr lang="fi-FI" sz="2400"/>
              <a:t>Esitystilassa kaikki otsikkoruudut toimivat linkkeinä suoraan kyseiseen kohtaan</a:t>
            </a:r>
          </a:p>
          <a:p>
            <a:r>
              <a:rPr lang="fi-FI" sz="2400"/>
              <a:t>Alareunan ruudut ovat myös linkkejä</a:t>
            </a:r>
          </a:p>
          <a:p>
            <a:r>
              <a:rPr lang="fi-FI" sz="2400"/>
              <a:t>Dioja voi vapaasti lisätä tai poistaa – linkit säilyvät</a:t>
            </a:r>
          </a:p>
          <a:p>
            <a:r>
              <a:rPr lang="fi-FI" sz="2400"/>
              <a:t>Työpaikkakohtaisille lisäyksille on varattu tilaa       - kuvakkeella merkittyihin dioihin</a:t>
            </a:r>
          </a:p>
          <a:p>
            <a:endParaRPr lang="fi-FI" sz="2400"/>
          </a:p>
          <a:p>
            <a:endParaRPr lang="fi-FI" sz="240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B4E0D19-FB6E-F817-AE73-E47C990B5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063" y="1690688"/>
            <a:ext cx="5250521" cy="306522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4A7962C9-1482-4AFA-14D2-DAD684C1C56D}"/>
              </a:ext>
            </a:extLst>
          </p:cNvPr>
          <p:cNvCxnSpPr>
            <a:cxnSpLocks/>
          </p:cNvCxnSpPr>
          <p:nvPr/>
        </p:nvCxnSpPr>
        <p:spPr>
          <a:xfrm>
            <a:off x="3808806" y="2560320"/>
            <a:ext cx="2385621" cy="413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Yhdistin: Kulma 25">
            <a:extLst>
              <a:ext uri="{FF2B5EF4-FFF2-40B4-BE49-F238E27FC236}">
                <a16:creationId xmlns:a16="http://schemas.microsoft.com/office/drawing/2014/main" id="{70D8999C-6246-5238-80BC-A09D73110AFA}"/>
              </a:ext>
            </a:extLst>
          </p:cNvPr>
          <p:cNvCxnSpPr>
            <a:cxnSpLocks/>
          </p:cNvCxnSpPr>
          <p:nvPr/>
        </p:nvCxnSpPr>
        <p:spPr>
          <a:xfrm>
            <a:off x="3808806" y="3315694"/>
            <a:ext cx="2528384" cy="1327868"/>
          </a:xfrm>
          <a:prstGeom prst="bentConnector3">
            <a:avLst>
              <a:gd name="adj1" fmla="val 8993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Kuva 28" descr="Lisää kommentti ääriviiva">
            <a:extLst>
              <a:ext uri="{FF2B5EF4-FFF2-40B4-BE49-F238E27FC236}">
                <a16:creationId xmlns:a16="http://schemas.microsoft.com/office/drawing/2014/main" id="{5BC8E554-ECE6-C059-E87B-E537210AA5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6053" y="4707814"/>
            <a:ext cx="436678" cy="43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78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0D8A17-5DA0-6089-0CB5-BA8816D30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1.8.4 Varomaton tulenkäsittely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B06DF1-EE75-F1E3-46B5-6C5C47882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Ennaltaehkäisy:</a:t>
            </a:r>
          </a:p>
          <a:p>
            <a:pPr marL="0" lvl="0" indent="0" eaLnBrk="0" hangingPunct="0">
              <a:lnSpc>
                <a:spcPct val="150000"/>
              </a:lnSpc>
              <a:spcBef>
                <a:spcPts val="0"/>
              </a:spcBef>
              <a:buClr>
                <a:srgbClr val="006789"/>
              </a:buClr>
              <a:buNone/>
              <a:defRPr/>
            </a:pPr>
            <a:r>
              <a:rPr lang="fi-FI" sz="1800"/>
              <a:t>- Tupakointi </a:t>
            </a:r>
            <a:r>
              <a:rPr lang="fi-FI" sz="1800" noProof="0"/>
              <a:t>ainoastaan sille varatulla paikalla.</a:t>
            </a:r>
          </a:p>
          <a:p>
            <a:pPr marL="0" indent="0" eaLnBrk="0" hangingPunct="0">
              <a:lnSpc>
                <a:spcPct val="150000"/>
              </a:lnSpc>
              <a:spcBef>
                <a:spcPts val="0"/>
              </a:spcBef>
              <a:buClr>
                <a:srgbClr val="006789"/>
              </a:buClr>
              <a:buNone/>
              <a:defRPr/>
            </a:pPr>
            <a:r>
              <a:rPr lang="fi-FI" sz="1800"/>
              <a:t>- Tulta ei saa koskaan jättää valvomatta ja se on sammutettava lopuksi huolellisesti.</a:t>
            </a:r>
          </a:p>
          <a:p>
            <a:pPr marL="0" indent="0" eaLnBrk="0" hangingPunct="0">
              <a:lnSpc>
                <a:spcPct val="150000"/>
              </a:lnSpc>
              <a:spcBef>
                <a:spcPts val="0"/>
              </a:spcBef>
              <a:buClr>
                <a:srgbClr val="006789"/>
              </a:buClr>
              <a:buNone/>
              <a:defRPr/>
            </a:pPr>
            <a:r>
              <a:rPr lang="fi-FI" sz="1800"/>
              <a:t>- Tulen sytyttäjä on aina vastuussa tulesta.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006789"/>
              </a:buClr>
              <a:buSzTx/>
              <a:buNone/>
              <a:tabLst/>
              <a:defRPr/>
            </a:pPr>
            <a:r>
              <a:rPr lang="fi-FI" sz="1800" noProof="0"/>
              <a:t>- Huolellisuudesta ja varovaisuudesta huolehtiminen.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006789"/>
              </a:buClr>
              <a:buSzTx/>
              <a:buNone/>
              <a:tabLst/>
              <a:defRPr/>
            </a:pPr>
            <a:r>
              <a:rPr lang="fi-FI" sz="1800"/>
              <a:t>- R</a:t>
            </a:r>
            <a:r>
              <a:rPr lang="fi-FI" sz="1800" noProof="0" err="1"/>
              <a:t>iittävän</a:t>
            </a:r>
            <a:r>
              <a:rPr lang="fi-FI" sz="1800"/>
              <a:t> suojaetäisyyden </a:t>
            </a:r>
            <a:r>
              <a:rPr lang="fi-FI" sz="1800" noProof="0"/>
              <a:t>muistaminen lämmön lähteen ja palavan materian välillä.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006789"/>
              </a:buClr>
              <a:buSzTx/>
              <a:buNone/>
              <a:tabLst/>
              <a:defRPr/>
            </a:pPr>
            <a:r>
              <a:rPr lang="fi-FI" sz="1800"/>
              <a:t>-Huolehdi tulisijan nuohouksesta ja kerää tuhkat palamattomaan astiaan.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11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A6C16B-942C-A547-E182-990838EF0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1.8.5 Tahallinen sytytys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279F45-B598-F1CA-66C7-18CA8E34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000"/>
              <a:t>Ennaltaehkäisy: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- Ovien lukituksien ja sulkijalaitteiden kunnon varmistaminen ja niiden asianmukainen huolto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- Ovien, ikkunoiden ja luukkujen suljettuna pitäminen.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Tavaroiden varastoiminen niille kuuluviin paikkoihin.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Rakennuksien seinustojen vapaana pitäminen syttymiskelpoisesta materiaalista.</a:t>
            </a:r>
            <a:endParaRPr lang="fi-FI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Jäteastioiden sekä roskalavojen sijoittelu riittävän etäälle rakennuksesta tai vaihtoehtoisesi </a:t>
            </a: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säiliöiden sijoittaminen lukittuihin tiloihin.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- T</a:t>
            </a:r>
            <a:r>
              <a:rPr lang="fi-FI" sz="1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yöpaikan sisäinen ja ulkoinen kulunvalvonta on asianmukaista sekä tehokasta.</a:t>
            </a:r>
            <a:endParaRPr lang="fi-FI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- Ympäristön ja ulkoalueen valaisuun sekä valvontaan panostaminen.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fi-FI" sz="1600">
                <a:ea typeface="Calibri" panose="020F0502020204030204" pitchFamily="34" charset="0"/>
                <a:cs typeface="Calibri" panose="020F0502020204030204" pitchFamily="34" charset="0"/>
              </a:rPr>
              <a:t>- Rappukäytävien, eteistilojen ja tuulikaappien pitäminen vapaana irtaimesta tavarasta.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23434615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C7FA53-0D23-196E-7737-035F9457C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fi-FI"/>
              <a:t>1.8.6 Vaarallisten aineiden varastointi ja 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3D652B-128A-297E-6B97-1DCAAE32C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Ennaltaehkäisy:</a:t>
            </a:r>
          </a:p>
          <a:p>
            <a:pPr marL="0" indent="0">
              <a:buNone/>
            </a:pPr>
            <a:r>
              <a:rPr lang="fi-FI" sz="1800"/>
              <a:t>- Henkilöstö perehdytetään asianmukaisesti työtehtäviin, joihin kuuluu vaarallisten aineiden kanssa työskentelyä.</a:t>
            </a:r>
          </a:p>
          <a:p>
            <a:pPr marL="0" indent="0">
              <a:buNone/>
            </a:pPr>
            <a:r>
              <a:rPr lang="fi-FI" sz="1800"/>
              <a:t>- Työpaikalta löytyy ajantasainen luettelo käytetyistä kemikaaleista sekä käyttöturvallisuustiedotteet.</a:t>
            </a:r>
          </a:p>
          <a:p>
            <a:pPr marL="0" indent="0">
              <a:buNone/>
            </a:pPr>
            <a:r>
              <a:rPr lang="fi-FI" sz="1800"/>
              <a:t>- Työpaikalla huolehditaan turvallisesta ja asianmukaisesta vaarallisten aineiden varastoinnista sekä säilytyksestä.</a:t>
            </a:r>
          </a:p>
          <a:p>
            <a:pPr marL="0" indent="0">
              <a:buNone/>
            </a:pPr>
            <a:r>
              <a:rPr lang="fi-FI" sz="1800"/>
              <a:t>- Vaarallisten aineiden ja kaasujen varastointi- ja säilytyspaikat ovat selkeästi merkittyjä.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B2B284-8C9F-5EDB-A298-61DCBC661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1.8.7 Itsesyttymä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2D8519-B5B8-077D-ED64-239265BE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Ennaltaehkäisy: </a:t>
            </a:r>
          </a:p>
          <a:p>
            <a:pPr marL="0" indent="0">
              <a:buNone/>
            </a:pPr>
            <a:r>
              <a:rPr lang="fi-FI" sz="1800"/>
              <a:t>- Työpaikalla noudatetaan kemikaalien käyttöturvallisuustiedotteita.</a:t>
            </a:r>
          </a:p>
          <a:p>
            <a:pPr marL="0" indent="0">
              <a:buNone/>
            </a:pPr>
            <a:r>
              <a:rPr lang="fi-FI" sz="1800"/>
              <a:t>- Varastointiin, käsittelyyn ym. Liittyvät riskit on tunnistettu ja järjestetty turvallisesti.</a:t>
            </a:r>
          </a:p>
          <a:p>
            <a:pPr marL="0" indent="0">
              <a:buNone/>
            </a:pPr>
            <a:r>
              <a:rPr lang="fi-FI" sz="1800"/>
              <a:t>- Poistettujen aineiden ja jätteiden asianmukaisesta ja turvallisesta hävityksestä huolehditaan.</a:t>
            </a:r>
          </a:p>
          <a:p>
            <a:pPr marL="0" indent="0">
              <a:buNone/>
            </a:pPr>
            <a:r>
              <a:rPr lang="fi-FI" sz="1800"/>
              <a:t>- Työympäristön siisteydestä pidetään huolta.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648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BBB2E5-89BE-46FD-E49F-A478E376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1.8.8 Työpaikan ennaltaehkäisevät turvallisuusohjeet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2575BA-34CC-823D-8F97-30A778261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ennaltaehkäiseviä turvallisuusohjeita. 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47519828-5B11-4F51-5DF3-369BC8FF3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78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C12E33-9316-62BF-823E-D8B90292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1.9 Tulipalon syttyminen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62BBE8-2360-341C-8129-DA1276BC7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endParaRPr lang="fi-FI" sz="1600" b="1"/>
          </a:p>
          <a:p>
            <a:pPr marL="0" indent="0">
              <a:buNone/>
            </a:pPr>
            <a:r>
              <a:rPr lang="fi-FI" sz="1600" b="1"/>
              <a:t>Poikkeuksena litiumioniakkupalot!</a:t>
            </a:r>
          </a:p>
          <a:p>
            <a:pPr marL="0" indent="0">
              <a:buNone/>
            </a:pPr>
            <a:r>
              <a:rPr lang="fi-FI" sz="1600">
                <a:sym typeface="Wingdings" panose="05000000000000000000" pitchFamily="2" charset="2"/>
              </a:rPr>
              <a:t> Akku sisältää jo itsessään palon kolme edellytystä.</a:t>
            </a:r>
            <a:endParaRPr lang="fi-FI" sz="160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9BAC05-0E30-2C3F-F426-8ED5A12FBD45}"/>
              </a:ext>
            </a:extLst>
          </p:cNvPr>
          <p:cNvSpPr txBox="1"/>
          <p:nvPr/>
        </p:nvSpPr>
        <p:spPr>
          <a:xfrm>
            <a:off x="6588156" y="1867927"/>
            <a:ext cx="545564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Pohtikaa yhdessä:</a:t>
            </a:r>
          </a:p>
          <a:p>
            <a:endParaRPr lang="fi-FI"/>
          </a:p>
          <a:p>
            <a:r>
              <a:rPr lang="fi-FI" sz="1600"/>
              <a:t>- Mitä lämmönlähteitä työpaikalta löytyy?</a:t>
            </a:r>
          </a:p>
          <a:p>
            <a:endParaRPr lang="fi-FI" sz="1600"/>
          </a:p>
          <a:p>
            <a:r>
              <a:rPr lang="fi-FI" sz="1600"/>
              <a:t>- Mitä palavia aineita työpaikalla on?</a:t>
            </a:r>
          </a:p>
          <a:p>
            <a:endParaRPr lang="fi-FI" sz="1600"/>
          </a:p>
          <a:p>
            <a:r>
              <a:rPr lang="fi-FI" sz="1600"/>
              <a:t>- Miten työpaikalla voidaan rajoittaa tulipalon hapensaantia?</a:t>
            </a:r>
          </a:p>
          <a:p>
            <a:endParaRPr lang="fi-FI" sz="1600"/>
          </a:p>
          <a:p>
            <a:r>
              <a:rPr lang="fi-FI" sz="1600"/>
              <a:t>- Millaisia yleisiä paloturvallisuusriskejä työpaikalta löytyy?</a:t>
            </a:r>
          </a:p>
        </p:txBody>
      </p:sp>
      <p:pic>
        <p:nvPicPr>
          <p:cNvPr id="5" name="Sisällön paikkamerkki 4" descr="Tuli tasaisella täytöllä">
            <a:extLst>
              <a:ext uri="{FF2B5EF4-FFF2-40B4-BE49-F238E27FC236}">
                <a16:creationId xmlns:a16="http://schemas.microsoft.com/office/drawing/2014/main" id="{2C2C5DDE-02B3-D3AC-B3D6-98C234789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50504" y="1824547"/>
            <a:ext cx="1936459" cy="1936459"/>
          </a:xfrm>
          <a:prstGeom prst="rect">
            <a:avLst/>
          </a:prstGeom>
        </p:spPr>
      </p:pic>
      <p:sp>
        <p:nvSpPr>
          <p:cNvPr id="9" name="Nuoli: Ylös 8">
            <a:extLst>
              <a:ext uri="{FF2B5EF4-FFF2-40B4-BE49-F238E27FC236}">
                <a16:creationId xmlns:a16="http://schemas.microsoft.com/office/drawing/2014/main" id="{7DBE4B88-31C4-A67C-656C-EE67BD0C5FF2}"/>
              </a:ext>
            </a:extLst>
          </p:cNvPr>
          <p:cNvSpPr/>
          <p:nvPr/>
        </p:nvSpPr>
        <p:spPr>
          <a:xfrm>
            <a:off x="2602861" y="3756751"/>
            <a:ext cx="231744" cy="562063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Nuoli: Taipunut 10">
            <a:extLst>
              <a:ext uri="{FF2B5EF4-FFF2-40B4-BE49-F238E27FC236}">
                <a16:creationId xmlns:a16="http://schemas.microsoft.com/office/drawing/2014/main" id="{F262D270-7F17-8B99-0222-173DFD49DFAE}"/>
              </a:ext>
            </a:extLst>
          </p:cNvPr>
          <p:cNvSpPr/>
          <p:nvPr/>
        </p:nvSpPr>
        <p:spPr>
          <a:xfrm flipH="1">
            <a:off x="3503814" y="3475720"/>
            <a:ext cx="366298" cy="562063"/>
          </a:xfrm>
          <a:prstGeom prst="ben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2" name="Nuoli: Taipunut 11">
            <a:extLst>
              <a:ext uri="{FF2B5EF4-FFF2-40B4-BE49-F238E27FC236}">
                <a16:creationId xmlns:a16="http://schemas.microsoft.com/office/drawing/2014/main" id="{274109B1-DD01-68D4-8FDE-2743111A3624}"/>
              </a:ext>
            </a:extLst>
          </p:cNvPr>
          <p:cNvSpPr/>
          <p:nvPr/>
        </p:nvSpPr>
        <p:spPr>
          <a:xfrm>
            <a:off x="1538378" y="3475720"/>
            <a:ext cx="366298" cy="562063"/>
          </a:xfrm>
          <a:prstGeom prst="ben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FF3590A7-394F-C696-5503-7328D6FBAD21}"/>
              </a:ext>
            </a:extLst>
          </p:cNvPr>
          <p:cNvSpPr/>
          <p:nvPr/>
        </p:nvSpPr>
        <p:spPr>
          <a:xfrm>
            <a:off x="2236727" y="4371247"/>
            <a:ext cx="984296" cy="444616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>
                <a:solidFill>
                  <a:schemeClr val="tx1"/>
                </a:solidFill>
              </a:rPr>
              <a:t>Palava aine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BE47D341-F7FE-73E3-9146-EA2CFE95B09E}"/>
              </a:ext>
            </a:extLst>
          </p:cNvPr>
          <p:cNvSpPr/>
          <p:nvPr/>
        </p:nvSpPr>
        <p:spPr>
          <a:xfrm>
            <a:off x="1025729" y="4074515"/>
            <a:ext cx="984296" cy="444616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>
                <a:solidFill>
                  <a:schemeClr val="tx1"/>
                </a:solidFill>
              </a:rPr>
              <a:t>Riittävän korkea lämpötila</a:t>
            </a:r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96E7DFDE-16F3-7941-EC44-9C955E261921}"/>
              </a:ext>
            </a:extLst>
          </p:cNvPr>
          <p:cNvSpPr/>
          <p:nvPr/>
        </p:nvSpPr>
        <p:spPr>
          <a:xfrm>
            <a:off x="3427441" y="4069416"/>
            <a:ext cx="984296" cy="444616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>
                <a:solidFill>
                  <a:schemeClr val="tx1"/>
                </a:solidFill>
              </a:rPr>
              <a:t>Riittävästi happea</a:t>
            </a:r>
          </a:p>
        </p:txBody>
      </p:sp>
    </p:spTree>
    <p:extLst>
      <p:ext uri="{BB962C8B-B14F-4D97-AF65-F5344CB8AC3E}">
        <p14:creationId xmlns:p14="http://schemas.microsoft.com/office/powerpoint/2010/main" val="1314764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E80397-0DAA-DDDD-1AE4-88FDE946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1.9.1 Tulipalon kehittyminen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37AC51C3-EEAB-C778-3D5A-CE924D89F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Tulipalo on aina ainutlaatuinen tapahtuma.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Mikään tulipalo ei ole samanlainen toisen tulipalon kanssa.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Kehittymiseen vaikuttaa tiloissa oleva materiaali, tavara, olosuhteet sekä muut tekijät.</a:t>
            </a: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6697798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592DC-EE07-C79D-D9F3-7225472E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 Toiminta tulipalotilanteessa</a:t>
            </a:r>
          </a:p>
        </p:txBody>
      </p:sp>
      <p:sp>
        <p:nvSpPr>
          <p:cNvPr id="4" name="Suorakulmio: Pyöristetyt kulmat 3">
            <a:hlinkClick r:id="rId3" action="ppaction://hlinksldjump"/>
            <a:extLst>
              <a:ext uri="{FF2B5EF4-FFF2-40B4-BE49-F238E27FC236}">
                <a16:creationId xmlns:a16="http://schemas.microsoft.com/office/drawing/2014/main" id="{1B2EA545-BA81-DD2F-1E05-A1BA7E0B6C9A}"/>
              </a:ext>
            </a:extLst>
          </p:cNvPr>
          <p:cNvSpPr/>
          <p:nvPr/>
        </p:nvSpPr>
        <p:spPr>
          <a:xfrm>
            <a:off x="1023457" y="2283188"/>
            <a:ext cx="6878972" cy="48516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1.10.2 Työpaikan toimintamalli tulipalotilanteessa</a:t>
            </a:r>
          </a:p>
        </p:txBody>
      </p:sp>
      <p:sp>
        <p:nvSpPr>
          <p:cNvPr id="5" name="Suorakulmio: Pyöristetyt kulmat 4">
            <a:hlinkClick r:id="rId4" action="ppaction://hlinksldjump"/>
            <a:extLst>
              <a:ext uri="{FF2B5EF4-FFF2-40B4-BE49-F238E27FC236}">
                <a16:creationId xmlns:a16="http://schemas.microsoft.com/office/drawing/2014/main" id="{FC00C630-66A4-2F94-41C0-C66E9F93AD6F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1.10.1 Toiminta tulipalotilanteessa</a:t>
            </a:r>
          </a:p>
        </p:txBody>
      </p:sp>
      <p:sp>
        <p:nvSpPr>
          <p:cNvPr id="6" name="Suorakulmio: Pyöristetyt kulmat 5">
            <a:hlinkClick r:id="rId5" action="ppaction://hlinksldjump"/>
            <a:extLst>
              <a:ext uri="{FF2B5EF4-FFF2-40B4-BE49-F238E27FC236}">
                <a16:creationId xmlns:a16="http://schemas.microsoft.com/office/drawing/2014/main" id="{91D2E6D5-4962-FF1A-41F3-BFBC191948E8}"/>
              </a:ext>
            </a:extLst>
          </p:cNvPr>
          <p:cNvSpPr/>
          <p:nvPr/>
        </p:nvSpPr>
        <p:spPr>
          <a:xfrm>
            <a:off x="1023457" y="2883903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1.10.3 Varmista oma ja muiden turvallisuus</a:t>
            </a:r>
          </a:p>
        </p:txBody>
      </p:sp>
      <p:sp>
        <p:nvSpPr>
          <p:cNvPr id="7" name="Suorakulmio: Pyöristetyt kulmat 6">
            <a:hlinkClick r:id="rId6" action="ppaction://hlinksldjump"/>
            <a:extLst>
              <a:ext uri="{FF2B5EF4-FFF2-40B4-BE49-F238E27FC236}">
                <a16:creationId xmlns:a16="http://schemas.microsoft.com/office/drawing/2014/main" id="{6607489D-DEDA-688B-F205-003B64FB39C8}"/>
              </a:ext>
            </a:extLst>
          </p:cNvPr>
          <p:cNvSpPr/>
          <p:nvPr/>
        </p:nvSpPr>
        <p:spPr>
          <a:xfrm>
            <a:off x="1023457" y="3369707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1.10.4 Avun hälytt</a:t>
            </a:r>
            <a:r>
              <a:rPr lang="fi-FI">
                <a:solidFill>
                  <a:schemeClr val="tx1"/>
                </a:solidFill>
              </a:rPr>
              <a:t>äminen</a:t>
            </a:r>
            <a:endParaRPr lang="fi-FI" sz="1800">
              <a:solidFill>
                <a:schemeClr val="tx1"/>
              </a:solidFill>
            </a:endParaRPr>
          </a:p>
        </p:txBody>
      </p:sp>
      <p:sp>
        <p:nvSpPr>
          <p:cNvPr id="8" name="Suorakulmio: Pyöristetyt kulmat 7">
            <a:hlinkClick r:id="rId7" action="ppaction://hlinksldjump"/>
            <a:extLst>
              <a:ext uri="{FF2B5EF4-FFF2-40B4-BE49-F238E27FC236}">
                <a16:creationId xmlns:a16="http://schemas.microsoft.com/office/drawing/2014/main" id="{72362DE2-ADE0-7DAC-252D-656BCF7A9F9F}"/>
              </a:ext>
            </a:extLst>
          </p:cNvPr>
          <p:cNvSpPr/>
          <p:nvPr/>
        </p:nvSpPr>
        <p:spPr>
          <a:xfrm>
            <a:off x="1023457" y="3865036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1.10.5 Lisävahinkojen estäminen</a:t>
            </a:r>
          </a:p>
        </p:txBody>
      </p:sp>
      <p:sp>
        <p:nvSpPr>
          <p:cNvPr id="9" name="Suorakulmio: Pyöristetyt kulmat 8">
            <a:hlinkClick r:id="rId8" action="ppaction://hlinksldjump"/>
            <a:extLst>
              <a:ext uri="{FF2B5EF4-FFF2-40B4-BE49-F238E27FC236}">
                <a16:creationId xmlns:a16="http://schemas.microsoft.com/office/drawing/2014/main" id="{F74097F3-4DF6-7039-B5E4-9FCCC7226755}"/>
              </a:ext>
            </a:extLst>
          </p:cNvPr>
          <p:cNvSpPr/>
          <p:nvPr/>
        </p:nvSpPr>
        <p:spPr>
          <a:xfrm>
            <a:off x="1023457" y="434861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1.10.6 Tarkastaminen ja evakuointi</a:t>
            </a:r>
          </a:p>
        </p:txBody>
      </p:sp>
      <p:sp>
        <p:nvSpPr>
          <p:cNvPr id="10" name="Suorakulmio: Pyöristetyt kulmat 9">
            <a:hlinkClick r:id="rId9" action="ppaction://hlinksldjump"/>
            <a:extLst>
              <a:ext uri="{FF2B5EF4-FFF2-40B4-BE49-F238E27FC236}">
                <a16:creationId xmlns:a16="http://schemas.microsoft.com/office/drawing/2014/main" id="{36349B80-BD17-ABDA-5DF0-3BFB6DE64CB4}"/>
              </a:ext>
            </a:extLst>
          </p:cNvPr>
          <p:cNvSpPr/>
          <p:nvPr/>
        </p:nvSpPr>
        <p:spPr>
          <a:xfrm>
            <a:off x="1023457" y="481759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1.10.7 Liikkumis- ja toimiesteisten henkilöiden evakuointi</a:t>
            </a:r>
          </a:p>
        </p:txBody>
      </p:sp>
      <p:sp>
        <p:nvSpPr>
          <p:cNvPr id="11" name="Suorakulmio: Pyöristetyt kulmat 10">
            <a:hlinkClick r:id="rId10" action="ppaction://hlinksldjump"/>
            <a:extLst>
              <a:ext uri="{FF2B5EF4-FFF2-40B4-BE49-F238E27FC236}">
                <a16:creationId xmlns:a16="http://schemas.microsoft.com/office/drawing/2014/main" id="{35740EF8-5D64-1227-38AE-B60DCB348CA0}"/>
              </a:ext>
            </a:extLst>
          </p:cNvPr>
          <p:cNvSpPr/>
          <p:nvPr/>
        </p:nvSpPr>
        <p:spPr>
          <a:xfrm>
            <a:off x="1023457" y="5315149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800">
                <a:solidFill>
                  <a:schemeClr val="tx1"/>
                </a:solidFill>
              </a:rPr>
              <a:t>1.10.8 Avun </a:t>
            </a:r>
            <a:r>
              <a:rPr lang="fi-FI">
                <a:solidFill>
                  <a:schemeClr val="tx1"/>
                </a:solidFill>
              </a:rPr>
              <a:t>opastaminen perille</a:t>
            </a:r>
            <a:endParaRPr lang="fi-FI" sz="1800">
              <a:solidFill>
                <a:schemeClr val="tx1"/>
              </a:solidFill>
            </a:endParaRPr>
          </a:p>
        </p:txBody>
      </p:sp>
      <p:sp>
        <p:nvSpPr>
          <p:cNvPr id="12" name="Suorakulmio: Pyöristetyt kulmat 11">
            <a:hlinkClick r:id="rId11" action="ppaction://hlinksldjump"/>
            <a:extLst>
              <a:ext uri="{FF2B5EF4-FFF2-40B4-BE49-F238E27FC236}">
                <a16:creationId xmlns:a16="http://schemas.microsoft.com/office/drawing/2014/main" id="{676DD2DF-0623-0837-2938-BDAF0F61ABA7}"/>
              </a:ext>
            </a:extLst>
          </p:cNvPr>
          <p:cNvSpPr/>
          <p:nvPr/>
        </p:nvSpPr>
        <p:spPr>
          <a:xfrm>
            <a:off x="1023457" y="579365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1.10.9 Toiminta kokoontumispaikalla</a:t>
            </a:r>
          </a:p>
        </p:txBody>
      </p:sp>
    </p:spTree>
    <p:extLst>
      <p:ext uri="{BB962C8B-B14F-4D97-AF65-F5344CB8AC3E}">
        <p14:creationId xmlns:p14="http://schemas.microsoft.com/office/powerpoint/2010/main" val="1003571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F0DE45-3E1E-4281-81CD-CB15896E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1.10.1 Toiminta tulipalotilanteessa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220D07-EFE1-5033-CCEC-36690024C5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/>
              <a:t>Tulipalon ennalta-arvaamattomuuden vuoksi jokainen tulipalo on erilainen</a:t>
            </a:r>
          </a:p>
          <a:p>
            <a:pPr marL="0" indent="0">
              <a:buNone/>
            </a:pPr>
            <a:endParaRPr lang="fi-FI" sz="2000" b="1"/>
          </a:p>
          <a:p>
            <a:pPr marL="0" indent="0">
              <a:buNone/>
            </a:pPr>
            <a:r>
              <a:rPr lang="fi-FI" sz="2000"/>
              <a:t>! Yleistä toimintamallia on sovellettava tapauskohtaisesti</a:t>
            </a:r>
          </a:p>
          <a:p>
            <a:pPr marL="0" indent="0">
              <a:buNone/>
            </a:pPr>
            <a:r>
              <a:rPr lang="fi-FI" sz="2000"/>
              <a:t>! Tilanne voi eskaloitua nopeasti</a:t>
            </a:r>
          </a:p>
          <a:p>
            <a:pPr marL="0" indent="0">
              <a:buNone/>
            </a:pPr>
            <a:r>
              <a:rPr lang="fi-FI" sz="2000"/>
              <a:t>! Suurin vaara tulipalossa sen aikana muodostuvat myrkylliset savukaasut</a:t>
            </a:r>
          </a:p>
          <a:p>
            <a:pPr marL="0" indent="0">
              <a:buNone/>
            </a:pPr>
            <a:r>
              <a:rPr lang="fi-FI" sz="2000"/>
              <a:t>! Välitön reagointi ratkaisevaa etenkin tulipalon alkuvaiheessa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2C129D2-CC85-8587-7DD7-883CB0728D20}"/>
              </a:ext>
            </a:extLst>
          </p:cNvPr>
          <p:cNvSpPr txBox="1"/>
          <p:nvPr/>
        </p:nvSpPr>
        <p:spPr>
          <a:xfrm>
            <a:off x="6521742" y="2004953"/>
            <a:ext cx="4832058" cy="2862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>
                <a:solidFill>
                  <a:srgbClr val="C00000"/>
                </a:solidFill>
              </a:rPr>
              <a:t>Jos mahdollista, </a:t>
            </a:r>
            <a:r>
              <a:rPr lang="fi-FI" err="1">
                <a:solidFill>
                  <a:srgbClr val="C00000"/>
                </a:solidFill>
              </a:rPr>
              <a:t>alkusammuta</a:t>
            </a:r>
            <a:r>
              <a:rPr lang="fi-FI">
                <a:solidFill>
                  <a:srgbClr val="C00000"/>
                </a:solidFill>
              </a:rPr>
              <a:t>.</a:t>
            </a:r>
          </a:p>
          <a:p>
            <a:r>
              <a:rPr lang="fi-FI">
                <a:solidFill>
                  <a:srgbClr val="C00000"/>
                </a:solidFill>
              </a:rPr>
              <a:t>Pelasta itsesi ja välittömässä vaarassa olevat, evakuoi.</a:t>
            </a:r>
          </a:p>
          <a:p>
            <a:r>
              <a:rPr lang="fi-FI">
                <a:solidFill>
                  <a:srgbClr val="C00000"/>
                </a:solidFill>
              </a:rPr>
              <a:t>Mikäli mahdollista, estä lisävahinkoja sulkemalla ovet ja ikkunat poistuessasi.</a:t>
            </a:r>
          </a:p>
          <a:p>
            <a:r>
              <a:rPr lang="fi-FI">
                <a:solidFill>
                  <a:srgbClr val="C00000"/>
                </a:solidFill>
              </a:rPr>
              <a:t>Varoita muita ja soita hätänumeroon 112 avun hälyttämiseksi.</a:t>
            </a:r>
          </a:p>
          <a:p>
            <a:r>
              <a:rPr lang="fi-FI">
                <a:solidFill>
                  <a:srgbClr val="C00000"/>
                </a:solidFill>
              </a:rPr>
              <a:t>Opasta pelastuslaitos paikalle ja mene sovitulle kokoontumispaikalle.</a:t>
            </a:r>
            <a:endParaRPr lang="fi-FI"/>
          </a:p>
          <a:p>
            <a:pPr marL="342900" indent="-342900">
              <a:buAutoNum type="arabicPeriod"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929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48EB1-B658-8E3E-05A4-4E96BA1C8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1.10.2 Työpaikan toimintamalli tulipalotilanteessa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77B0C-5EF1-546E-9C54-0DB6D5D71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/>
              <a:t>Lisää tähän työpaikkasi toimintamalli hätätilanteessa.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C0963E2E-8B95-2A02-E172-B0F9C290F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70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B38D1D44-3EFF-B8B0-0A35-2A14F5DD9745}"/>
              </a:ext>
            </a:extLst>
          </p:cNvPr>
          <p:cNvSpPr/>
          <p:nvPr/>
        </p:nvSpPr>
        <p:spPr>
          <a:xfrm>
            <a:off x="6096002" y="3158684"/>
            <a:ext cx="2904874" cy="79245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>
                <a:solidFill>
                  <a:schemeClr val="bg1">
                    <a:lumMod val="65000"/>
                  </a:schemeClr>
                </a:solidFill>
              </a:rPr>
              <a:t>2.1 – 2.5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7AD12A62-3EE2-B01D-BC91-59186AC9E803}"/>
              </a:ext>
            </a:extLst>
          </p:cNvPr>
          <p:cNvSpPr/>
          <p:nvPr/>
        </p:nvSpPr>
        <p:spPr>
          <a:xfrm>
            <a:off x="6096001" y="4388141"/>
            <a:ext cx="2904874" cy="79245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>
                <a:solidFill>
                  <a:schemeClr val="bg1">
                    <a:lumMod val="65000"/>
                  </a:schemeClr>
                </a:solidFill>
              </a:rPr>
              <a:t>3.1 – 3.5</a:t>
            </a:r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7E84AD76-DF72-C465-B742-2E30C0B704E5}"/>
              </a:ext>
            </a:extLst>
          </p:cNvPr>
          <p:cNvSpPr/>
          <p:nvPr/>
        </p:nvSpPr>
        <p:spPr>
          <a:xfrm>
            <a:off x="6096000" y="5617598"/>
            <a:ext cx="2904874" cy="79245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>
                <a:solidFill>
                  <a:schemeClr val="bg1">
                    <a:lumMod val="65000"/>
                  </a:schemeClr>
                </a:solidFill>
              </a:rPr>
              <a:t>4.1 – 4.9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ED7DEA2B-9157-8368-CFEE-B7C66A4061EC}"/>
              </a:ext>
            </a:extLst>
          </p:cNvPr>
          <p:cNvSpPr/>
          <p:nvPr/>
        </p:nvSpPr>
        <p:spPr>
          <a:xfrm>
            <a:off x="6096003" y="1929227"/>
            <a:ext cx="2904874" cy="79245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>
                <a:solidFill>
                  <a:schemeClr val="bg1">
                    <a:lumMod val="65000"/>
                  </a:schemeClr>
                </a:solidFill>
              </a:rPr>
              <a:t>1.1 – 1.13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8FED017-7204-4801-EB87-9CE771DEB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Sisällys</a:t>
            </a:r>
          </a:p>
        </p:txBody>
      </p:sp>
      <p:sp>
        <p:nvSpPr>
          <p:cNvPr id="5" name="Suorakulmio: Pyöristetyt kulmat 4">
            <a:hlinkClick r:id="rId3" action="ppaction://hlinksldjump"/>
            <a:extLst>
              <a:ext uri="{FF2B5EF4-FFF2-40B4-BE49-F238E27FC236}">
                <a16:creationId xmlns:a16="http://schemas.microsoft.com/office/drawing/2014/main" id="{8D8FB8FF-3562-00FE-8E6F-E8243020A6EE}"/>
              </a:ext>
            </a:extLst>
          </p:cNvPr>
          <p:cNvSpPr/>
          <p:nvPr/>
        </p:nvSpPr>
        <p:spPr>
          <a:xfrm>
            <a:off x="838200" y="1690688"/>
            <a:ext cx="5777285" cy="79245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400">
                <a:solidFill>
                  <a:schemeClr val="tx1"/>
                </a:solidFill>
              </a:rPr>
              <a:t>1 Ihmisten toiminta</a:t>
            </a:r>
          </a:p>
        </p:txBody>
      </p:sp>
      <p:sp>
        <p:nvSpPr>
          <p:cNvPr id="6" name="Suorakulmio: Pyöristetyt kulmat 5">
            <a:hlinkClick r:id="rId4" action="ppaction://hlinksldjump"/>
            <a:extLst>
              <a:ext uri="{FF2B5EF4-FFF2-40B4-BE49-F238E27FC236}">
                <a16:creationId xmlns:a16="http://schemas.microsoft.com/office/drawing/2014/main" id="{E48B96C8-215B-5DDE-9110-E0FF9198ED4E}"/>
              </a:ext>
            </a:extLst>
          </p:cNvPr>
          <p:cNvSpPr/>
          <p:nvPr/>
        </p:nvSpPr>
        <p:spPr>
          <a:xfrm>
            <a:off x="838199" y="5379059"/>
            <a:ext cx="5777285" cy="79245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400">
                <a:solidFill>
                  <a:schemeClr val="tx1"/>
                </a:solidFill>
              </a:rPr>
              <a:t>4 Alkusammuttimet ja sammuttaminen</a:t>
            </a:r>
          </a:p>
        </p:txBody>
      </p:sp>
      <p:sp>
        <p:nvSpPr>
          <p:cNvPr id="7" name="Suorakulmio: Pyöristetyt kulmat 6">
            <a:hlinkClick r:id="rId5" action="ppaction://hlinksldjump"/>
            <a:extLst>
              <a:ext uri="{FF2B5EF4-FFF2-40B4-BE49-F238E27FC236}">
                <a16:creationId xmlns:a16="http://schemas.microsoft.com/office/drawing/2014/main" id="{8E191709-1D5E-48C3-FBC0-71211EF39455}"/>
              </a:ext>
            </a:extLst>
          </p:cNvPr>
          <p:cNvSpPr/>
          <p:nvPr/>
        </p:nvSpPr>
        <p:spPr>
          <a:xfrm>
            <a:off x="838200" y="4149602"/>
            <a:ext cx="5777285" cy="79245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400">
                <a:solidFill>
                  <a:schemeClr val="tx1"/>
                </a:solidFill>
              </a:rPr>
              <a:t>3 Palontorjuntatekniikka</a:t>
            </a:r>
          </a:p>
        </p:txBody>
      </p:sp>
      <p:sp>
        <p:nvSpPr>
          <p:cNvPr id="8" name="Suorakulmio: Pyöristetyt kulmat 7">
            <a:hlinkClick r:id="rId6" action="ppaction://hlinksldjump"/>
            <a:extLst>
              <a:ext uri="{FF2B5EF4-FFF2-40B4-BE49-F238E27FC236}">
                <a16:creationId xmlns:a16="http://schemas.microsoft.com/office/drawing/2014/main" id="{61EB86FF-3FF1-4F57-2BDE-388C5A2D8C15}"/>
              </a:ext>
            </a:extLst>
          </p:cNvPr>
          <p:cNvSpPr/>
          <p:nvPr/>
        </p:nvSpPr>
        <p:spPr>
          <a:xfrm>
            <a:off x="838200" y="2920145"/>
            <a:ext cx="5777285" cy="79245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400">
                <a:solidFill>
                  <a:schemeClr val="tx1"/>
                </a:solidFill>
              </a:rPr>
              <a:t>2 Rakenteellinen paloturvallisuus</a:t>
            </a:r>
          </a:p>
        </p:txBody>
      </p:sp>
    </p:spTree>
    <p:extLst>
      <p:ext uri="{BB962C8B-B14F-4D97-AF65-F5344CB8AC3E}">
        <p14:creationId xmlns:p14="http://schemas.microsoft.com/office/powerpoint/2010/main" val="25862846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461D2C-7691-4DE8-ECED-9DD712E6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1.10.3 Varmista oma ja muiden 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778F5A-D471-10CA-1332-086B9127E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/>
              <a:t>Tulipalon hengenvaaralliset olosuhteet:</a:t>
            </a:r>
          </a:p>
          <a:p>
            <a:pPr marL="0" indent="0">
              <a:buNone/>
            </a:pPr>
            <a:r>
              <a:rPr lang="fi-FI" sz="2000"/>
              <a:t>- Myrkylliset savukaasut</a:t>
            </a:r>
          </a:p>
          <a:p>
            <a:pPr marL="0" indent="0">
              <a:buNone/>
            </a:pPr>
            <a:r>
              <a:rPr lang="fi-FI" sz="2000"/>
              <a:t>- Kuumuus</a:t>
            </a:r>
          </a:p>
          <a:p>
            <a:pPr marL="0" indent="0">
              <a:buNone/>
            </a:pPr>
            <a:r>
              <a:rPr lang="fi-FI" sz="2000"/>
              <a:t>- Hapen puute</a:t>
            </a:r>
          </a:p>
          <a:p>
            <a:pPr marL="0" indent="0">
              <a:buNone/>
            </a:pPr>
            <a:r>
              <a:rPr lang="fi-FI" sz="2000"/>
              <a:t>- Huono näkyvyys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400"/>
              <a:t>Savuisen tilan läpi liikkuessa:</a:t>
            </a:r>
          </a:p>
          <a:p>
            <a:pPr marL="0" indent="0">
              <a:buNone/>
            </a:pPr>
            <a:r>
              <a:rPr lang="fi-FI" sz="2000"/>
              <a:t>- Pysy matalana! Savukaasut kerääntyvät ensin kattoon.</a:t>
            </a:r>
          </a:p>
          <a:p>
            <a:pPr marL="0" indent="0">
              <a:buNone/>
            </a:pPr>
            <a:r>
              <a:rPr lang="fi-FI" sz="2000"/>
              <a:t>- Jos mahdollista, suojaa hengityksesi kostealla kankaalla.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Varoita samalla muita kiinteistössä olevia ja ohjaa heitä poistumaan palotilasta joko toiseen palo-osastoon tai ulos asti.</a:t>
            </a:r>
          </a:p>
        </p:txBody>
      </p:sp>
    </p:spTree>
    <p:extLst>
      <p:ext uri="{BB962C8B-B14F-4D97-AF65-F5344CB8AC3E}">
        <p14:creationId xmlns:p14="http://schemas.microsoft.com/office/powerpoint/2010/main" val="21608202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95DF3-7A82-71A0-7031-5A8F73CA4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1.10.4 Avun hälyttäminen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7CC30F-7612-488C-FF3C-21C8E5BD2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2400" b="1"/>
              <a:t>Soita hätänumeroon 112</a:t>
            </a:r>
          </a:p>
          <a:p>
            <a:pPr marL="0" indent="0" algn="ctr">
              <a:buNone/>
            </a:pPr>
            <a:endParaRPr lang="fi-FI" sz="2400" b="1"/>
          </a:p>
          <a:p>
            <a:pPr marL="0" indent="0" algn="ctr">
              <a:buNone/>
            </a:pPr>
            <a:r>
              <a:rPr lang="fi-FI" sz="2400" b="1"/>
              <a:t>Vastaa hätäkeskuspäivystäjän esittämiin kysymyksiin</a:t>
            </a:r>
          </a:p>
          <a:p>
            <a:pPr marL="0" indent="0" algn="ctr">
              <a:buNone/>
            </a:pPr>
            <a:endParaRPr lang="fi-FI" sz="2400" b="1"/>
          </a:p>
          <a:p>
            <a:pPr marL="0" indent="0" algn="ctr">
              <a:buNone/>
            </a:pPr>
            <a:r>
              <a:rPr lang="fi-FI" sz="2400" b="1"/>
              <a:t>Noudata annettuja ohjeita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sz="1400" b="1" err="1"/>
              <a:t>Huom</a:t>
            </a:r>
            <a:r>
              <a:rPr lang="fi-FI" sz="1400" b="1"/>
              <a:t>! Lataa kännykkään 112 Suomi –mobiilisovellus. Sovelluksen kautta soitetut hätäpuhelut välittävät käyttäjän sijaintitiedot automaattisesti hätäkeskukseen.</a:t>
            </a:r>
          </a:p>
        </p:txBody>
      </p:sp>
    </p:spTree>
    <p:extLst>
      <p:ext uri="{BB962C8B-B14F-4D97-AF65-F5344CB8AC3E}">
        <p14:creationId xmlns:p14="http://schemas.microsoft.com/office/powerpoint/2010/main" val="162599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FD2CF-8E42-8C80-E9B6-4F8A8A5CE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1.10.5 Lisävahinkojen estäminen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1D1746-0670-180E-EF36-A34CE93CC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/>
              <a:t>Rajoita paloa</a:t>
            </a:r>
          </a:p>
          <a:p>
            <a:pPr marL="0" indent="0">
              <a:buNone/>
            </a:pPr>
            <a:r>
              <a:rPr lang="fi-FI" sz="2000"/>
              <a:t>- sulkemalla ovet ja ikkunat</a:t>
            </a:r>
          </a:p>
          <a:p>
            <a:pPr marL="0" indent="0">
              <a:buNone/>
            </a:pPr>
            <a:r>
              <a:rPr lang="fi-FI" sz="2000"/>
              <a:t>- siirtämällä vaarallisia aineita turvallisempaan paikkaan</a:t>
            </a:r>
          </a:p>
          <a:p>
            <a:pPr marL="0" indent="0">
              <a:buNone/>
            </a:pPr>
            <a:r>
              <a:rPr lang="fi-FI" sz="2000"/>
              <a:t>- sulkemalla mahdolliset kaasuventtiilit</a:t>
            </a:r>
          </a:p>
          <a:p>
            <a:pPr marL="0" indent="0">
              <a:buNone/>
            </a:pPr>
            <a:endParaRPr lang="fi-FI" sz="2400"/>
          </a:p>
          <a:p>
            <a:pPr marL="0" indent="0">
              <a:buNone/>
            </a:pPr>
            <a:r>
              <a:rPr lang="fi-FI" sz="2400"/>
              <a:t>Muut työpaikan sulkutoimenpiteet</a:t>
            </a:r>
          </a:p>
          <a:p>
            <a:pPr marL="0" indent="0">
              <a:buNone/>
            </a:pPr>
            <a:r>
              <a:rPr lang="fi-FI" sz="2000"/>
              <a:t>- kassojen ja kassakaappien sulkeminen ja lukitseminen</a:t>
            </a:r>
          </a:p>
          <a:p>
            <a:pPr marL="0" indent="0">
              <a:buNone/>
            </a:pPr>
            <a:r>
              <a:rPr lang="fi-FI" sz="2000"/>
              <a:t>- puhaltimien sammuttaminen</a:t>
            </a:r>
          </a:p>
          <a:p>
            <a:pPr marL="0" indent="0">
              <a:buNone/>
            </a:pPr>
            <a:r>
              <a:rPr lang="fi-FI" sz="2000"/>
              <a:t>- tietokoneiden lukitseminen</a:t>
            </a:r>
          </a:p>
        </p:txBody>
      </p:sp>
    </p:spTree>
    <p:extLst>
      <p:ext uri="{BB962C8B-B14F-4D97-AF65-F5344CB8AC3E}">
        <p14:creationId xmlns:p14="http://schemas.microsoft.com/office/powerpoint/2010/main" val="1650344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4A8CAF-F324-F5AE-5AF5-74E42EA7D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1.10.6 Tarkastaminen ja evakuoiminen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DAEC54-F87A-F6D5-A6CA-BD9E2BA2B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3300"/>
              <a:t>Työpaikoilla on suunniteltava toimintamalli etukäteen ja aluejako on oltava selkeä poistumisen kannalta</a:t>
            </a:r>
          </a:p>
          <a:p>
            <a:pPr marL="0" indent="0">
              <a:buNone/>
            </a:pPr>
            <a:endParaRPr lang="fi-FI" sz="3300"/>
          </a:p>
          <a:p>
            <a:pPr marL="0" indent="0">
              <a:buNone/>
            </a:pPr>
            <a:r>
              <a:rPr lang="fi-FI" sz="3300"/>
              <a:t>Muista oma turvallisuus! Varmista ovea tunnustelemalla, onko huoneeseen meneminen turvallista</a:t>
            </a:r>
          </a:p>
          <a:p>
            <a:pPr marL="0" indent="0">
              <a:buNone/>
            </a:pPr>
            <a:endParaRPr lang="fi-FI" sz="3300"/>
          </a:p>
          <a:p>
            <a:pPr marL="0" indent="0">
              <a:buNone/>
            </a:pPr>
            <a:r>
              <a:rPr lang="fi-FI" sz="3300"/>
              <a:t>Muista evakuointi- ja kerrosjärjestys</a:t>
            </a:r>
          </a:p>
          <a:p>
            <a:pPr marL="0" indent="0">
              <a:buNone/>
            </a:pPr>
            <a:r>
              <a:rPr lang="fi-FI" sz="3300"/>
              <a:t>- </a:t>
            </a:r>
            <a:r>
              <a:rPr lang="fi-FI" sz="2900"/>
              <a:t>normaalisti ensin tulipalokerros, toiseksi tulipalokerroksen yläpuolella olevat kerrokset ja viimeisenä alapuoliset kerrokset</a:t>
            </a:r>
          </a:p>
          <a:p>
            <a:pPr marL="0" indent="0">
              <a:buNone/>
            </a:pPr>
            <a:endParaRPr lang="fi-FI" sz="3300"/>
          </a:p>
          <a:p>
            <a:pPr marL="0" indent="0">
              <a:buNone/>
            </a:pPr>
            <a:r>
              <a:rPr lang="fi-FI" sz="3300"/>
              <a:t>Ensimmäisenä evakuoidaan loukkaantuneet, omatoimiseen poistumiseen kykenemättömät sekä välittömässä vaarassa olevat henkilöt</a:t>
            </a:r>
          </a:p>
          <a:p>
            <a:pPr marL="0" indent="0">
              <a:buNone/>
            </a:pPr>
            <a:endParaRPr lang="fi-FI" sz="3300"/>
          </a:p>
          <a:p>
            <a:pPr marL="0" indent="0">
              <a:buNone/>
            </a:pPr>
            <a:r>
              <a:rPr lang="fi-FI" sz="3300"/>
              <a:t>Äänen ja kehonkielen käyttö opastamisessa ja evakuoinnissa</a:t>
            </a:r>
          </a:p>
          <a:p>
            <a:pPr marL="0" indent="0">
              <a:buNone/>
            </a:pPr>
            <a:r>
              <a:rPr lang="fi-FI" sz="3300"/>
              <a:t>- </a:t>
            </a:r>
            <a:r>
              <a:rPr lang="fi-FI" sz="2900"/>
              <a:t>rauhallinen ja selkeä ääni sekä käytös rauhoittaa</a:t>
            </a:r>
          </a:p>
          <a:p>
            <a:pPr marL="0" indent="0">
              <a:buNone/>
            </a:pPr>
            <a:endParaRPr lang="fi-FI" sz="3300"/>
          </a:p>
          <a:p>
            <a:pPr marL="0" indent="0">
              <a:buNone/>
            </a:pPr>
            <a:r>
              <a:rPr lang="fi-FI" sz="3300"/>
              <a:t>Estä ihmisten pääsy rakennukseen ja/tai vaara-alueelle valvomalla kulkuovia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4941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93517B-5F5C-A867-AD69-B0028B7E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1.10.7 Liikkumis- ja toimiesteisten henkilöiden evakuointi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168B73-654C-C056-E451-7999F5726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400"/>
              <a:t>Tulipalon syttyessä liikkumis- ja toimiesteisten ihmisten päästävä turvallisesti ulos mistä tahansa rakennuksesta.</a:t>
            </a:r>
          </a:p>
          <a:p>
            <a:pPr marL="0" indent="0">
              <a:buNone/>
            </a:pPr>
            <a:endParaRPr lang="fi-FI" sz="24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>
                <a:sym typeface="Wingdings" panose="05000000000000000000" pitchFamily="2" charset="2"/>
              </a:rPr>
              <a:t>Mikäli liikunta- ja toimiesteiset henkilöt eivät kykene pelastautumaan itsenäisesti rakennuksesta tulipalon tai muun hätätilanteen sattuessa, pitäisi rakennuksessa olla tarjolla turvallinen odotustila.</a:t>
            </a:r>
          </a:p>
          <a:p>
            <a:pPr marL="0" indent="0">
              <a:buNone/>
            </a:pPr>
            <a:r>
              <a:rPr lang="fi-FI" sz="2400">
                <a:sym typeface="Wingdings" panose="05000000000000000000" pitchFamily="2" charset="2"/>
              </a:rPr>
              <a:t>- Odotustila on viereisessä palo-osastossa oleva tila, joka on yhteydessä poistumisreittiin.</a:t>
            </a:r>
          </a:p>
          <a:p>
            <a:pPr marL="0" indent="0">
              <a:buNone/>
            </a:pPr>
            <a:r>
              <a:rPr lang="fi-FI" sz="2400">
                <a:sym typeface="Wingdings" panose="05000000000000000000" pitchFamily="2" charset="2"/>
              </a:rPr>
              <a:t>- Odotustilassa liikkumis- tai toimiesteiset henkilöt voivat odottaa evakuoinnin jatkumista.</a:t>
            </a:r>
          </a:p>
          <a:p>
            <a:pPr marL="0" indent="0">
              <a:buNone/>
            </a:pPr>
            <a:endParaRPr lang="fi-FI" sz="24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>
                <a:sym typeface="Wingdings" panose="05000000000000000000" pitchFamily="2" charset="2"/>
              </a:rPr>
              <a:t>Evakuointi- ja hätätilanteessa odotustilaan jääviä ei tule jättää tiloihin yksin.</a:t>
            </a:r>
          </a:p>
          <a:p>
            <a:pPr marL="0" indent="0">
              <a:buNone/>
            </a:pPr>
            <a:r>
              <a:rPr lang="fi-FI" sz="2400">
                <a:sym typeface="Wingdings" panose="05000000000000000000" pitchFamily="2" charset="2"/>
              </a:rPr>
              <a:t>- Ilmoita pelastustoiminnan johtajalle, mikäli odotustilaan on jäänyt henkilö tai henkilöitä odottamaan.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433026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581E37-9D73-9A96-83BC-3ECA6A26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1.10.8 Avun opastaminen perille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D99895-9856-ABB4-F83C-368AC7ABE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/>
              <a:t>Opastamisella varmistetaan ammattiavun saapuminen onnettomuuspaikalle, jotta nopeat pelastustoimenpiteet saadaan käynnistettyä.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Opastajan on tärkeä näkyä </a:t>
            </a:r>
            <a:r>
              <a:rPr lang="fi-FI">
                <a:sym typeface="Wingdings" panose="05000000000000000000" pitchFamily="2" charset="2"/>
              </a:rPr>
              <a:t> käsien heiluttelu, huomioliivit, pimeässä taskulampulla annetut merkit.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Opastusta on tärkeä suunnitella aina etukäteen työpaikan turvallisuusharjoituksien aikana. </a:t>
            </a: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- Mistä aloitetaan ja miten toimitaan? </a:t>
            </a: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- Missä paikoissa opastajan kannattaa sijaita?</a:t>
            </a: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- Mitä reittejä käyttämällä pelastajat voivat saapua paikalle?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Tarpeen vaatiessa opastusta on annettava sisätiloissa.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Pelastuslaitokselle kannattaa varata kiinteistön pohjakartat.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9003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DD125F-0098-E57A-9B65-3DB3D9F4B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1.10.9 Toiminta kokoontumispaikalla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760790-46FA-39F7-1A00-9CBD04346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/>
              <a:t>Pääkokoontumispaikan lisäksi on hyvä nimetä varakokoontumispaikka.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Kokoontumiset voidaan järjestää myös esimerkiksi naapurikiinteistöön, jos siitä on ennalta sovittu.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Kokoontumispaikalla ohjaavana vastuuhenkilönä toimii esimerkiksi työpaikan turvallisuuspäällikkö/suojelujohtaja tai varajohtaja.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>
                <a:sym typeface="Wingdings" panose="05000000000000000000" pitchFamily="2" charset="2"/>
              </a:rPr>
              <a:t>Välittää tietoa eteenpäin pelastustoiminnan johtajalle.</a:t>
            </a:r>
          </a:p>
          <a:p>
            <a:pPr>
              <a:buFont typeface="Wingdings" panose="05000000000000000000" pitchFamily="2" charset="2"/>
              <a:buChar char="à"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Ohjaamisessa tarvitaan kuuluvaa äänenkäyttöä (megafoni).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Vastuuhenkilön/vastuuhenkilöiden on tärkeä erottua joukosta huomioliiveillä.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Evakuoitujen kuntoa on tärkeä pitää silmällä.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Kiinteistöön palataan vain viranomaisen antamalla luvalla.</a:t>
            </a:r>
          </a:p>
          <a:p>
            <a:pPr marL="0" indent="0">
              <a:buNone/>
            </a:pPr>
            <a:endParaRPr lang="fi-FI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7109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2115F6-8AE5-720B-04C4-38F0743E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1.11 Sisälle suojautuminen hätätilanteessa</a:t>
            </a:r>
          </a:p>
        </p:txBody>
      </p:sp>
      <p:sp>
        <p:nvSpPr>
          <p:cNvPr id="6" name="Suorakulmio: Pyöristetyt kulmat 5">
            <a:hlinkClick r:id="rId3" action="ppaction://hlinksldjump"/>
            <a:extLst>
              <a:ext uri="{FF2B5EF4-FFF2-40B4-BE49-F238E27FC236}">
                <a16:creationId xmlns:a16="http://schemas.microsoft.com/office/drawing/2014/main" id="{772E0F5F-0818-1F80-D238-E9C46EA805A5}"/>
              </a:ext>
            </a:extLst>
          </p:cNvPr>
          <p:cNvSpPr/>
          <p:nvPr/>
        </p:nvSpPr>
        <p:spPr>
          <a:xfrm>
            <a:off x="956345" y="2732349"/>
            <a:ext cx="6878972" cy="48516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1.11.2 Yleinen vaaramerkki</a:t>
            </a:r>
          </a:p>
        </p:txBody>
      </p:sp>
      <p:sp>
        <p:nvSpPr>
          <p:cNvPr id="7" name="Suorakulmio: Pyöristetyt kulmat 6">
            <a:hlinkClick r:id="rId4" action="ppaction://hlinksldjump"/>
            <a:extLst>
              <a:ext uri="{FF2B5EF4-FFF2-40B4-BE49-F238E27FC236}">
                <a16:creationId xmlns:a16="http://schemas.microsoft.com/office/drawing/2014/main" id="{C02DACD7-F2B0-9D58-2BB2-495417EFE3C6}"/>
              </a:ext>
            </a:extLst>
          </p:cNvPr>
          <p:cNvSpPr/>
          <p:nvPr/>
        </p:nvSpPr>
        <p:spPr>
          <a:xfrm>
            <a:off x="956345" y="2236686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1.11.1 Työpaikan toimintamalli sisälle suojautumiseen</a:t>
            </a:r>
          </a:p>
        </p:txBody>
      </p:sp>
      <p:sp>
        <p:nvSpPr>
          <p:cNvPr id="8" name="Suorakulmio: Pyöristetyt kulmat 7">
            <a:hlinkClick r:id="rId5" action="ppaction://hlinksldjump"/>
            <a:extLst>
              <a:ext uri="{FF2B5EF4-FFF2-40B4-BE49-F238E27FC236}">
                <a16:creationId xmlns:a16="http://schemas.microsoft.com/office/drawing/2014/main" id="{7FD6B0CB-E0E8-F7B8-9BCB-46E9EB4E2ABA}"/>
              </a:ext>
            </a:extLst>
          </p:cNvPr>
          <p:cNvSpPr/>
          <p:nvPr/>
        </p:nvSpPr>
        <p:spPr>
          <a:xfrm>
            <a:off x="956345" y="335211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1.11.3 Sisälle suojautuminen</a:t>
            </a:r>
          </a:p>
        </p:txBody>
      </p:sp>
    </p:spTree>
    <p:extLst>
      <p:ext uri="{BB962C8B-B14F-4D97-AF65-F5344CB8AC3E}">
        <p14:creationId xmlns:p14="http://schemas.microsoft.com/office/powerpoint/2010/main" val="24082209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B352FE-247E-41FB-CDCA-7F60E976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1.11.1 Työpaikan toimintamalli sisälle suojautumiseen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6538B9-7A9A-4625-C11E-3480EEE07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toimintamalli(t) erilaisia sisälle suojautumistilanteista varten.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EA9ABE82-0C5D-4981-4544-E7CFE1682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1912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A973E6-91A5-93D6-4D67-A427B4E32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1.11.2 Yleinen vaaramerkki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671476-EACD-0019-091B-2447C1C6C2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000"/>
              <a:t>Yleinen vaaramerkki on noin minuutin pituinen nouseva ja laskeva äänimerkki.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Vaaramerkin tarkoituksena on varoittaa ulkona olevaa väestöä uhkaavasta, välittömästä vaarasta.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Yleiseen vaaramerkkiin liittyy aina vaaratiedote. Vaaratieto annetaan:</a:t>
            </a:r>
          </a:p>
          <a:p>
            <a:pPr marL="0" indent="0">
              <a:buNone/>
            </a:pPr>
            <a:r>
              <a:rPr lang="fi-FI" sz="1800"/>
              <a:t>- radiossa</a:t>
            </a:r>
          </a:p>
          <a:p>
            <a:pPr marL="0" indent="0">
              <a:buNone/>
            </a:pPr>
            <a:r>
              <a:rPr lang="fi-FI" sz="1800"/>
              <a:t>- 112 Suomi –mobiilisovelluksen kautta</a:t>
            </a:r>
          </a:p>
          <a:p>
            <a:pPr marL="0" indent="0">
              <a:buNone/>
            </a:pPr>
            <a:r>
              <a:rPr lang="fi-FI" sz="1800"/>
              <a:t>- televisiossa (vain koko maata koskevat tiedotteet)</a:t>
            </a:r>
          </a:p>
          <a:p>
            <a:pPr marL="0" indent="0">
              <a:buNone/>
            </a:pPr>
            <a:r>
              <a:rPr lang="fi-FI" sz="1800"/>
              <a:t>- verkkolehdissä</a:t>
            </a:r>
          </a:p>
          <a:p>
            <a:pPr marL="0" indent="0">
              <a:buNone/>
            </a:pPr>
            <a:r>
              <a:rPr lang="fi-FI" sz="1800"/>
              <a:t>- sosiaalisen median kautta</a:t>
            </a:r>
          </a:p>
          <a:p>
            <a:pPr marL="0" indent="0">
              <a:buNone/>
            </a:pPr>
            <a:endParaRPr lang="fi-FI" sz="1800"/>
          </a:p>
          <a:p>
            <a:pPr marL="0" indent="0">
              <a:buNone/>
            </a:pPr>
            <a:r>
              <a:rPr lang="fi-FI" sz="2000"/>
              <a:t>Hälyttimiä testataan noin 7 sekunnin pituisella kokeilumerkillä jokaisen kuukauden ensimmäisenä arkimaanantaina kello 12.00.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918AF47-E463-1922-C383-3AEB18C9FB44}"/>
              </a:ext>
            </a:extLst>
          </p:cNvPr>
          <p:cNvSpPr txBox="1"/>
          <p:nvPr/>
        </p:nvSpPr>
        <p:spPr>
          <a:xfrm>
            <a:off x="7603921" y="1859339"/>
            <a:ext cx="3749879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>
                <a:solidFill>
                  <a:srgbClr val="FF0000"/>
                </a:solidFill>
              </a:rPr>
              <a:t>Vaaramerkin kuullessasi:</a:t>
            </a:r>
          </a:p>
          <a:p>
            <a:endParaRPr lang="fi-FI">
              <a:solidFill>
                <a:srgbClr val="FF0000"/>
              </a:solidFill>
            </a:endParaRPr>
          </a:p>
          <a:p>
            <a:r>
              <a:rPr lang="fi-FI">
                <a:solidFill>
                  <a:srgbClr val="FF0000"/>
                </a:solidFill>
              </a:rPr>
              <a:t>Jos olet ulkona, mene sisälle.</a:t>
            </a:r>
          </a:p>
          <a:p>
            <a:r>
              <a:rPr lang="fi-FI">
                <a:solidFill>
                  <a:srgbClr val="FF0000"/>
                </a:solidFill>
              </a:rPr>
              <a:t>Sulje ovet, ikkunat, tuuletusaukot ja ilmanvaihto.</a:t>
            </a:r>
          </a:p>
          <a:p>
            <a:r>
              <a:rPr lang="fi-FI">
                <a:solidFill>
                  <a:srgbClr val="FF0000"/>
                </a:solidFill>
              </a:rPr>
              <a:t>Avaa radio ja kuuntele ohjeita.</a:t>
            </a:r>
          </a:p>
          <a:p>
            <a:r>
              <a:rPr lang="fi-FI">
                <a:solidFill>
                  <a:srgbClr val="FF0000"/>
                </a:solidFill>
              </a:rPr>
              <a:t>Vältä puhelimen käyttöä ja soittamista hätänumeroon 112 linjojen ruuhkautumisen välttämiseksi.</a:t>
            </a:r>
          </a:p>
          <a:p>
            <a:r>
              <a:rPr lang="fi-FI">
                <a:solidFill>
                  <a:srgbClr val="FF0000"/>
                </a:solidFill>
              </a:rPr>
              <a:t>Pysy sisällä äläkä poistu alueelta elleivät viranomaiset siihen kehota.</a:t>
            </a:r>
          </a:p>
        </p:txBody>
      </p:sp>
    </p:spTree>
    <p:extLst>
      <p:ext uri="{BB962C8B-B14F-4D97-AF65-F5344CB8AC3E}">
        <p14:creationId xmlns:p14="http://schemas.microsoft.com/office/powerpoint/2010/main" val="282186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1DFB12-E857-F966-56B3-A3727FEC8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 Ihmisten toiminta</a:t>
            </a:r>
          </a:p>
        </p:txBody>
      </p:sp>
      <p:sp>
        <p:nvSpPr>
          <p:cNvPr id="5" name="Suorakulmio: Pyöristetyt kulmat 4">
            <a:hlinkClick r:id="rId3" action="ppaction://hlinksldjump"/>
            <a:extLst>
              <a:ext uri="{FF2B5EF4-FFF2-40B4-BE49-F238E27FC236}">
                <a16:creationId xmlns:a16="http://schemas.microsoft.com/office/drawing/2014/main" id="{0496685C-9C18-3D08-95AE-A95B7961A21C}"/>
              </a:ext>
            </a:extLst>
          </p:cNvPr>
          <p:cNvSpPr/>
          <p:nvPr/>
        </p:nvSpPr>
        <p:spPr>
          <a:xfrm>
            <a:off x="964733" y="1786550"/>
            <a:ext cx="5226341" cy="47008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1.1 Työpaikan turvallisuusorganisaatio ja vastuuhenkilöt</a:t>
            </a:r>
          </a:p>
        </p:txBody>
      </p:sp>
      <p:sp>
        <p:nvSpPr>
          <p:cNvPr id="6" name="Suorakulmio: Pyöristetyt kulmat 5">
            <a:hlinkClick r:id="rId4" action="ppaction://hlinksldjump"/>
            <a:extLst>
              <a:ext uri="{FF2B5EF4-FFF2-40B4-BE49-F238E27FC236}">
                <a16:creationId xmlns:a16="http://schemas.microsoft.com/office/drawing/2014/main" id="{CB9976A0-D70A-A2F6-AAD4-D8CEA0EFBF4C}"/>
              </a:ext>
            </a:extLst>
          </p:cNvPr>
          <p:cNvSpPr/>
          <p:nvPr/>
        </p:nvSpPr>
        <p:spPr>
          <a:xfrm>
            <a:off x="964733" y="2331831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1.2 Turvallisuus on jokaisen asia</a:t>
            </a:r>
          </a:p>
        </p:txBody>
      </p:sp>
      <p:sp>
        <p:nvSpPr>
          <p:cNvPr id="9" name="Suorakulmio: Pyöristetyt kulmat 8">
            <a:hlinkClick r:id="rId5" action="ppaction://hlinksldjump"/>
            <a:extLst>
              <a:ext uri="{FF2B5EF4-FFF2-40B4-BE49-F238E27FC236}">
                <a16:creationId xmlns:a16="http://schemas.microsoft.com/office/drawing/2014/main" id="{BECFC82C-6D1E-79A0-A633-9FD87C1ED1CE}"/>
              </a:ext>
            </a:extLst>
          </p:cNvPr>
          <p:cNvSpPr/>
          <p:nvPr/>
        </p:nvSpPr>
        <p:spPr>
          <a:xfrm>
            <a:off x="964728" y="2860029"/>
            <a:ext cx="5226341" cy="52430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1.3 Työpaikan turvallisuushavaintojen ilmoitusmenettelyt- ja käytännöt</a:t>
            </a:r>
          </a:p>
        </p:txBody>
      </p:sp>
      <p:sp>
        <p:nvSpPr>
          <p:cNvPr id="10" name="Suorakulmio: Pyöristetyt kulmat 9">
            <a:hlinkClick r:id="rId6" action="ppaction://hlinksldjump"/>
            <a:extLst>
              <a:ext uri="{FF2B5EF4-FFF2-40B4-BE49-F238E27FC236}">
                <a16:creationId xmlns:a16="http://schemas.microsoft.com/office/drawing/2014/main" id="{57655EA5-C0FC-A18A-1F4E-32C417B85B2A}"/>
              </a:ext>
            </a:extLst>
          </p:cNvPr>
          <p:cNvSpPr/>
          <p:nvPr/>
        </p:nvSpPr>
        <p:spPr>
          <a:xfrm>
            <a:off x="964729" y="3459530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1.4 Miksi perehdytetään?</a:t>
            </a:r>
          </a:p>
        </p:txBody>
      </p:sp>
      <p:sp>
        <p:nvSpPr>
          <p:cNvPr id="11" name="Suorakulmio: Pyöristetyt kulmat 10">
            <a:hlinkClick r:id="rId7" action="ppaction://hlinksldjump"/>
            <a:extLst>
              <a:ext uri="{FF2B5EF4-FFF2-40B4-BE49-F238E27FC236}">
                <a16:creationId xmlns:a16="http://schemas.microsoft.com/office/drawing/2014/main" id="{CA3380F6-113E-A79F-762C-42D77460CB3C}"/>
              </a:ext>
            </a:extLst>
          </p:cNvPr>
          <p:cNvSpPr/>
          <p:nvPr/>
        </p:nvSpPr>
        <p:spPr>
          <a:xfrm>
            <a:off x="964729" y="3987728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1.5 Paloturvallisuus- ja pelastustoiminta</a:t>
            </a:r>
          </a:p>
        </p:txBody>
      </p:sp>
      <p:sp>
        <p:nvSpPr>
          <p:cNvPr id="12" name="Suorakulmio: Pyöristetyt kulmat 11">
            <a:hlinkClick r:id="rId8" action="ppaction://hlinksldjump"/>
            <a:extLst>
              <a:ext uri="{FF2B5EF4-FFF2-40B4-BE49-F238E27FC236}">
                <a16:creationId xmlns:a16="http://schemas.microsoft.com/office/drawing/2014/main" id="{5403E6B7-30BF-1D7B-F9FD-E76CE3A95849}"/>
              </a:ext>
            </a:extLst>
          </p:cNvPr>
          <p:cNvSpPr/>
          <p:nvPr/>
        </p:nvSpPr>
        <p:spPr>
          <a:xfrm>
            <a:off x="964727" y="4517865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1.6 Normaaliolot – Häiriötilanteet - Poikkeusolot</a:t>
            </a:r>
          </a:p>
        </p:txBody>
      </p:sp>
      <p:sp>
        <p:nvSpPr>
          <p:cNvPr id="13" name="Suorakulmio: Pyöristetyt kulmat 12">
            <a:hlinkClick r:id="rId9" action="ppaction://hlinksldjump"/>
            <a:extLst>
              <a:ext uri="{FF2B5EF4-FFF2-40B4-BE49-F238E27FC236}">
                <a16:creationId xmlns:a16="http://schemas.microsoft.com/office/drawing/2014/main" id="{BC71C72B-6625-B3CA-EF65-6AC322734AB6}"/>
              </a:ext>
            </a:extLst>
          </p:cNvPr>
          <p:cNvSpPr/>
          <p:nvPr/>
        </p:nvSpPr>
        <p:spPr>
          <a:xfrm>
            <a:off x="964726" y="5046063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1.7 Asiakkaiden ja vieraiden turvallisuus</a:t>
            </a:r>
          </a:p>
        </p:txBody>
      </p:sp>
      <p:sp>
        <p:nvSpPr>
          <p:cNvPr id="14" name="Suorakulmio: Pyöristetyt kulmat 13">
            <a:hlinkClick r:id="rId10" action="ppaction://hlinksldjump"/>
            <a:extLst>
              <a:ext uri="{FF2B5EF4-FFF2-40B4-BE49-F238E27FC236}">
                <a16:creationId xmlns:a16="http://schemas.microsoft.com/office/drawing/2014/main" id="{A846E3B6-9F36-3E81-3E29-8E2E24306711}"/>
              </a:ext>
            </a:extLst>
          </p:cNvPr>
          <p:cNvSpPr/>
          <p:nvPr/>
        </p:nvSpPr>
        <p:spPr>
          <a:xfrm>
            <a:off x="6536416" y="1787909"/>
            <a:ext cx="5226341" cy="50592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1.8 Työpaikkojen yleisiä palo- ja syttymisriskejä ja niiden ennaltaehkäisy</a:t>
            </a:r>
          </a:p>
        </p:txBody>
      </p:sp>
      <p:sp>
        <p:nvSpPr>
          <p:cNvPr id="16" name="Suorakulmio: Pyöristetyt kulmat 15">
            <a:hlinkClick r:id="rId11" action="ppaction://hlinksldjump"/>
            <a:extLst>
              <a:ext uri="{FF2B5EF4-FFF2-40B4-BE49-F238E27FC236}">
                <a16:creationId xmlns:a16="http://schemas.microsoft.com/office/drawing/2014/main" id="{78C865B7-8B26-5C42-93BC-6684F0BC9623}"/>
              </a:ext>
            </a:extLst>
          </p:cNvPr>
          <p:cNvSpPr/>
          <p:nvPr/>
        </p:nvSpPr>
        <p:spPr>
          <a:xfrm>
            <a:off x="6536415" y="2368554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1.9 Tulipalon syttyminen</a:t>
            </a:r>
          </a:p>
        </p:txBody>
      </p:sp>
      <p:sp>
        <p:nvSpPr>
          <p:cNvPr id="17" name="Suorakulmio: Pyöristetyt kulmat 16">
            <a:hlinkClick r:id="rId12" action="ppaction://hlinksldjump"/>
            <a:extLst>
              <a:ext uri="{FF2B5EF4-FFF2-40B4-BE49-F238E27FC236}">
                <a16:creationId xmlns:a16="http://schemas.microsoft.com/office/drawing/2014/main" id="{3ADDCB69-B6BE-4578-1C45-B61B7F6E8E01}"/>
              </a:ext>
            </a:extLst>
          </p:cNvPr>
          <p:cNvSpPr/>
          <p:nvPr/>
        </p:nvSpPr>
        <p:spPr>
          <a:xfrm>
            <a:off x="6536420" y="2895680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1.10 Toiminta tulipalotilanteessa</a:t>
            </a:r>
          </a:p>
        </p:txBody>
      </p:sp>
      <p:sp>
        <p:nvSpPr>
          <p:cNvPr id="18" name="Suorakulmio: Pyöristetyt kulmat 17">
            <a:hlinkClick r:id="rId13" action="ppaction://hlinksldjump"/>
            <a:extLst>
              <a:ext uri="{FF2B5EF4-FFF2-40B4-BE49-F238E27FC236}">
                <a16:creationId xmlns:a16="http://schemas.microsoft.com/office/drawing/2014/main" id="{1A8561CC-4BED-E1D7-296C-4A8F39EEE1B0}"/>
              </a:ext>
            </a:extLst>
          </p:cNvPr>
          <p:cNvSpPr/>
          <p:nvPr/>
        </p:nvSpPr>
        <p:spPr>
          <a:xfrm>
            <a:off x="6536414" y="3422806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1.11 Sisälle suojautuminen hätätilanteessa</a:t>
            </a:r>
          </a:p>
        </p:txBody>
      </p:sp>
      <p:sp>
        <p:nvSpPr>
          <p:cNvPr id="19" name="Suorakulmio: Pyöristetyt kulmat 18">
            <a:hlinkClick r:id="rId14" action="ppaction://hlinksldjump"/>
            <a:extLst>
              <a:ext uri="{FF2B5EF4-FFF2-40B4-BE49-F238E27FC236}">
                <a16:creationId xmlns:a16="http://schemas.microsoft.com/office/drawing/2014/main" id="{12619D6F-184A-8448-1F21-6D367FC3189B}"/>
              </a:ext>
            </a:extLst>
          </p:cNvPr>
          <p:cNvSpPr/>
          <p:nvPr/>
        </p:nvSpPr>
        <p:spPr>
          <a:xfrm>
            <a:off x="6536420" y="3949932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1.12 Turvallisuuskävely</a:t>
            </a:r>
          </a:p>
        </p:txBody>
      </p:sp>
      <p:sp>
        <p:nvSpPr>
          <p:cNvPr id="20" name="Suorakulmio: Pyöristetyt kulmat 19">
            <a:hlinkClick r:id="rId15" action="ppaction://hlinksldjump"/>
            <a:extLst>
              <a:ext uri="{FF2B5EF4-FFF2-40B4-BE49-F238E27FC236}">
                <a16:creationId xmlns:a16="http://schemas.microsoft.com/office/drawing/2014/main" id="{08B7FDAE-5DFC-2E3D-6B87-9BFC1E858DF9}"/>
              </a:ext>
            </a:extLst>
          </p:cNvPr>
          <p:cNvSpPr/>
          <p:nvPr/>
        </p:nvSpPr>
        <p:spPr>
          <a:xfrm>
            <a:off x="6536420" y="4477058"/>
            <a:ext cx="5226341" cy="45300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>
                <a:solidFill>
                  <a:schemeClr val="tx1"/>
                </a:solidFill>
              </a:rPr>
              <a:t>1.13 Turvallisuusharjoitukset</a:t>
            </a:r>
          </a:p>
        </p:txBody>
      </p:sp>
    </p:spTree>
    <p:extLst>
      <p:ext uri="{BB962C8B-B14F-4D97-AF65-F5344CB8AC3E}">
        <p14:creationId xmlns:p14="http://schemas.microsoft.com/office/powerpoint/2010/main" val="41942219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D971F-1BC9-4833-C6B3-FFA7C455A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1.11.3 Sisälle suojautuminen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968CDD-39D3-7DF9-C089-1D552ECAD5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/>
              <a:t>Sisälle suojaudutaan myrkylliseltä savulta ja kemikaalilta. 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Vaara- ja hätätilanteessa viranomaiset varoittavat väestöä vaaratiedotteella ja yleisellä vaaramerkillä.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Viranomaisten antamien ohjeiden mukainen toiminta ja sisätiloihin suojautuminen.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D4DD790-D666-FBF8-2E0B-E589D1D2224D}"/>
              </a:ext>
            </a:extLst>
          </p:cNvPr>
          <p:cNvSpPr txBox="1"/>
          <p:nvPr/>
        </p:nvSpPr>
        <p:spPr>
          <a:xfrm>
            <a:off x="7239699" y="1690688"/>
            <a:ext cx="4580389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i-FI">
                <a:solidFill>
                  <a:srgbClr val="FF0000"/>
                </a:solidFill>
              </a:rPr>
              <a:t>Toimintaohjeet kaasuvaaratilanteissa</a:t>
            </a:r>
          </a:p>
          <a:p>
            <a:endParaRPr lang="fi-FI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fi-FI">
                <a:solidFill>
                  <a:srgbClr val="FF0000"/>
                </a:solidFill>
              </a:rPr>
              <a:t>Jos olet ulkona tai autossa, siirry heti sisätiloihin. Sulje auton ilmanvaihto väliaikaisesti tarvittaessa.</a:t>
            </a:r>
          </a:p>
          <a:p>
            <a:pPr marL="342900" indent="-342900">
              <a:buAutoNum type="arabicPeriod"/>
            </a:pPr>
            <a:r>
              <a:rPr lang="fi-FI">
                <a:solidFill>
                  <a:srgbClr val="FF0000"/>
                </a:solidFill>
              </a:rPr>
              <a:t>Sulje ovet ja ikkunat ja pysäytä ilmavaihto</a:t>
            </a:r>
          </a:p>
          <a:p>
            <a:pPr marL="342900" indent="-342900">
              <a:buAutoNum type="arabicPeriod"/>
            </a:pPr>
            <a:r>
              <a:rPr lang="fi-FI">
                <a:solidFill>
                  <a:srgbClr val="FF0000"/>
                </a:solidFill>
              </a:rPr>
              <a:t>Odota tietoa ja ohjeita radion ja TV:n kautta.</a:t>
            </a:r>
          </a:p>
          <a:p>
            <a:pPr marL="342900" indent="-342900">
              <a:buAutoNum type="arabicPeriod"/>
            </a:pPr>
            <a:r>
              <a:rPr lang="fi-FI">
                <a:solidFill>
                  <a:srgbClr val="FF0000"/>
                </a:solidFill>
              </a:rPr>
              <a:t>Käynnistä ilmanvaihto ja tuuleta tilat huolellisesti tarvittaessa vaaran mentyä ohi.</a:t>
            </a:r>
          </a:p>
        </p:txBody>
      </p:sp>
    </p:spTree>
    <p:extLst>
      <p:ext uri="{BB962C8B-B14F-4D97-AF65-F5344CB8AC3E}">
        <p14:creationId xmlns:p14="http://schemas.microsoft.com/office/powerpoint/2010/main" val="41097042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D9335-19E5-0BFE-671C-43292BF7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1.12 Turvallisuuskävely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98A278-5E7F-2795-AA3F-1AC191D2D7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200"/>
              <a:t>Turvallisuuskävely on toiminnallinen oppimismuoto.</a:t>
            </a:r>
          </a:p>
          <a:p>
            <a:pPr marL="0" indent="0">
              <a:buNone/>
            </a:pPr>
            <a:endParaRPr lang="fi-FI" sz="2200"/>
          </a:p>
          <a:p>
            <a:pPr marL="0" indent="0">
              <a:buNone/>
            </a:pPr>
            <a:r>
              <a:rPr lang="fi-FI" sz="2200"/>
              <a:t>Työympäristön havainnointi auttaa hahmottamaan erilaisia toimintatapoja.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200">
                <a:sym typeface="Wingdings" panose="05000000000000000000" pitchFamily="2" charset="2"/>
              </a:rPr>
              <a:t>Harjoittelu edesauttaa valmiutta toimia hätätilanteessa.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200">
                <a:sym typeface="Wingdings" panose="05000000000000000000" pitchFamily="2" charset="2"/>
              </a:rPr>
              <a:t>Työympäristön turvallisuusriskit tulevat tietoisuuteen ja tulevaisuudessa ympäristössä ilmeneviin riskeihin kiinnittää herkemmin huomiota.</a:t>
            </a:r>
          </a:p>
          <a:p>
            <a:pPr marL="0" indent="0">
              <a:buNone/>
            </a:pPr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123F7D1-0365-AA24-88E2-E368C423B89E}"/>
              </a:ext>
            </a:extLst>
          </p:cNvPr>
          <p:cNvSpPr txBox="1"/>
          <p:nvPr/>
        </p:nvSpPr>
        <p:spPr>
          <a:xfrm>
            <a:off x="6258187" y="1828800"/>
            <a:ext cx="5503178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Turvallisuuskävelyllä voidaan painottaa ja käydä läpi: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Pelastustoimintaa ja paloturvallisuutta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Toimitilaturvallisuutta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Henkilöturvallisuusasioita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Työsuojeluasioita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Ensiaputietoutta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Ympäristönsuojeluasioita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Työpisteiden ja toimintatapojen riskejä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i-FI" sz="20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Toimintamalleja erilaisia vaaratilanteiden varalle, esim. uhka-, alkusammutus-, ensiapu-, murto-, suojautumistilanteet ja niin edelleen.</a:t>
            </a:r>
            <a:endParaRPr lang="fi-FI" sz="20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17100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A87299-6688-CD6F-BB51-0A23A54D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1.12.1 Työpaikan turvallisuuskävelymalli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B13BD4-19FB-DFD6-6F60-C8680790E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turvallisuuskävelymalli.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F3563B1A-C07D-F620-C698-D3E3591C8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138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2F0275-52B1-AF82-05F4-539840B2E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1.12.3 Turvallisuuskävely osana perehdytys- ja kehitysprosessia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3ACB83-D356-C60C-A2B4-CD4A59751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Turvallisuuskävelyn avulla:</a:t>
            </a:r>
          </a:p>
          <a:p>
            <a:pPr marL="0" indent="0">
              <a:buNone/>
            </a:pPr>
            <a:r>
              <a:rPr lang="fi-FI" sz="1800"/>
              <a:t>- Voidaan perehdyttää työntekijät työpaikan toimintaympäristöön ja turvallisuusasioihin.</a:t>
            </a:r>
          </a:p>
          <a:p>
            <a:pPr marL="0" indent="0">
              <a:buNone/>
            </a:pPr>
            <a:r>
              <a:rPr lang="fi-FI" sz="1800"/>
              <a:t>- Kehitetään työpaikan turvallisuuskulttuuria- ja suunnittelua.</a:t>
            </a:r>
          </a:p>
          <a:p>
            <a:pPr marL="0" indent="0">
              <a:buNone/>
            </a:pPr>
            <a:r>
              <a:rPr lang="fi-FI" sz="1800"/>
              <a:t>- Selkeytetään riskejä ja ennaltaehkäistään onnettomuuksia.</a:t>
            </a:r>
          </a:p>
          <a:p>
            <a:pPr marL="0" indent="0">
              <a:buNone/>
            </a:pPr>
            <a:r>
              <a:rPr lang="fi-FI" sz="1800"/>
              <a:t>- Voidaan jalkauttaa pelastus- ja turvallisuussuunnitelman toimenpiteistä ja ohjeistaa toimimaan erilaisissa onnettomuustilanteissa.</a:t>
            </a:r>
          </a:p>
          <a:p>
            <a:pPr marL="0" indent="0">
              <a:buNone/>
            </a:pPr>
            <a:r>
              <a:rPr lang="fi-FI" sz="1800"/>
              <a:t>- On mahdollisuus laatia kehittämisohjelma, tehdä toimenpidekartoitus tai riskianalyysin taustakartoitus.</a:t>
            </a:r>
          </a:p>
          <a:p>
            <a:pPr marL="0" indent="0">
              <a:buNone/>
            </a:pPr>
            <a:r>
              <a:rPr lang="fi-FI" sz="1800"/>
              <a:t>- Edistetään organisaation sisäistä viestintää.</a:t>
            </a:r>
          </a:p>
          <a:p>
            <a:pPr marL="0" indent="0">
              <a:buNone/>
            </a:pPr>
            <a:r>
              <a:rPr lang="fi-FI" sz="1800"/>
              <a:t>- Voi nousta esille uusia ratkaisumalleja.</a:t>
            </a:r>
          </a:p>
        </p:txBody>
      </p:sp>
    </p:spTree>
    <p:extLst>
      <p:ext uri="{BB962C8B-B14F-4D97-AF65-F5344CB8AC3E}">
        <p14:creationId xmlns:p14="http://schemas.microsoft.com/office/powerpoint/2010/main" val="20247647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5E8FF9-5FCA-70C9-3A00-0FA5E6FAF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1.13 Turvallisuusharjoitukset</a:t>
            </a:r>
          </a:p>
        </p:txBody>
      </p:sp>
      <p:sp>
        <p:nvSpPr>
          <p:cNvPr id="4" name="Suorakulmio: Pyöristetyt kulmat 3">
            <a:hlinkClick r:id="rId3" action="ppaction://hlinksldjump"/>
            <a:extLst>
              <a:ext uri="{FF2B5EF4-FFF2-40B4-BE49-F238E27FC236}">
                <a16:creationId xmlns:a16="http://schemas.microsoft.com/office/drawing/2014/main" id="{09F6572D-534F-A197-6219-44435B5E2CAA}"/>
              </a:ext>
            </a:extLst>
          </p:cNvPr>
          <p:cNvSpPr/>
          <p:nvPr/>
        </p:nvSpPr>
        <p:spPr>
          <a:xfrm>
            <a:off x="1023457" y="2321288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1.13.2 Työpaikan poistumis-/evakuointiharjoitus</a:t>
            </a:r>
          </a:p>
        </p:txBody>
      </p:sp>
      <p:sp>
        <p:nvSpPr>
          <p:cNvPr id="5" name="Suorakulmio: Pyöristetyt kulmat 4">
            <a:hlinkClick r:id="rId4" action="ppaction://hlinksldjump"/>
            <a:extLst>
              <a:ext uri="{FF2B5EF4-FFF2-40B4-BE49-F238E27FC236}">
                <a16:creationId xmlns:a16="http://schemas.microsoft.com/office/drawing/2014/main" id="{0E23066B-85CE-7D75-2B66-2257842B81ED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1.13.1 Harjoittelun merkitys osana turvallisuuden edistämistä</a:t>
            </a:r>
          </a:p>
        </p:txBody>
      </p:sp>
      <p:sp>
        <p:nvSpPr>
          <p:cNvPr id="6" name="Suorakulmio: Pyöristetyt kulmat 5">
            <a:hlinkClick r:id="rId5" action="ppaction://hlinksldjump"/>
            <a:extLst>
              <a:ext uri="{FF2B5EF4-FFF2-40B4-BE49-F238E27FC236}">
                <a16:creationId xmlns:a16="http://schemas.microsoft.com/office/drawing/2014/main" id="{C5CF43CB-30EF-4D67-B276-28D73499C918}"/>
              </a:ext>
            </a:extLst>
          </p:cNvPr>
          <p:cNvSpPr/>
          <p:nvPr/>
        </p:nvSpPr>
        <p:spPr>
          <a:xfrm>
            <a:off x="1023457" y="2816617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1.13.3 Työpaikan alkusammutusharjoitus</a:t>
            </a:r>
          </a:p>
        </p:txBody>
      </p:sp>
      <p:sp>
        <p:nvSpPr>
          <p:cNvPr id="7" name="Suorakulmio: Pyöristetyt kulmat 6">
            <a:hlinkClick r:id="rId6" action="ppaction://hlinksldjump"/>
            <a:extLst>
              <a:ext uri="{FF2B5EF4-FFF2-40B4-BE49-F238E27FC236}">
                <a16:creationId xmlns:a16="http://schemas.microsoft.com/office/drawing/2014/main" id="{491DC212-EB7B-AA09-98FB-660B7F7FBE9A}"/>
              </a:ext>
            </a:extLst>
          </p:cNvPr>
          <p:cNvSpPr/>
          <p:nvPr/>
        </p:nvSpPr>
        <p:spPr>
          <a:xfrm>
            <a:off x="1023457" y="3290141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1.13.4 Työpaikan hätäensiapuharjoitus</a:t>
            </a:r>
          </a:p>
        </p:txBody>
      </p:sp>
      <p:sp>
        <p:nvSpPr>
          <p:cNvPr id="8" name="Suorakulmio: Pyöristetyt kulmat 7">
            <a:hlinkClick r:id="rId7" action="ppaction://hlinksldjump"/>
            <a:extLst>
              <a:ext uri="{FF2B5EF4-FFF2-40B4-BE49-F238E27FC236}">
                <a16:creationId xmlns:a16="http://schemas.microsoft.com/office/drawing/2014/main" id="{0F6FC2DC-F0E1-3809-BCC4-1B0E9EE2790B}"/>
              </a:ext>
            </a:extLst>
          </p:cNvPr>
          <p:cNvSpPr/>
          <p:nvPr/>
        </p:nvSpPr>
        <p:spPr>
          <a:xfrm>
            <a:off x="1023457" y="376366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1.13.5 Työpaikan muut turvallisuusharjoitukset</a:t>
            </a:r>
          </a:p>
        </p:txBody>
      </p:sp>
    </p:spTree>
    <p:extLst>
      <p:ext uri="{BB962C8B-B14F-4D97-AF65-F5344CB8AC3E}">
        <p14:creationId xmlns:p14="http://schemas.microsoft.com/office/powerpoint/2010/main" val="33872299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7330CB-6A0A-E4CC-73F4-5C429C1FE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1.13.1 Harjoittelun merkitys osana turvallisuuden edistämistä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0B17F6-0BF1-E3F9-A095-8E144F1E8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i-FI" sz="18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Harjoittelun avulla: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Organisaatioon kuuluvien on mahdollista oppia käytännön taitoja erilaisten hätätilanteiden varalle.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i-FI" sz="180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i-FI" sz="18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Testataan työpaikan pelastussuunnitelman ja turvallisuusorganisaation toimivuutta.</a:t>
            </a:r>
            <a:endParaRPr lang="fi-FI" sz="18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fi-FI" sz="18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Henkilöstö saa varmuutta ja uskallusta toimintaansa.</a:t>
            </a:r>
            <a:endParaRPr lang="fi-FI" sz="18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fi-FI" sz="18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Organisaatio löytää kehityskohteita omasta hätätilannetoiminnasta.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i-FI" sz="1800">
                <a:ea typeface="Calibri" panose="020F0502020204030204" pitchFamily="34" charset="0"/>
                <a:cs typeface="Calibri" panose="020F0502020204030204" pitchFamily="34" charset="0"/>
              </a:rPr>
              <a:t>- Voidaan vaikuttaa asenteisiin ja motivaatioon.</a:t>
            </a:r>
            <a:endParaRPr lang="fi-FI" sz="18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fi-FI" sz="18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Työpaikan turvallisuuskulttuurin kehitys parantuu.</a:t>
            </a:r>
            <a:endParaRPr lang="fi-FI" sz="18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1334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7DA17A-9D0E-79BA-519D-FD4F97448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1.13.2 Työpaikan poistumis-/ evakuointiharjoitus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168A21-9BA9-0629-4CFE-187EE4295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kuvaus työpaikkasi poistumis-/evakuointiharjoituksesta.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A3681DC3-BEF9-DDFA-6D18-4B216DE61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1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5C5E29-7921-CD09-5439-5C056DC2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1.13.3 Työpaikan alkusammutusharjoitus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33E302-CECA-A3C7-D718-1CA0242B0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Lisää tähän kuvaus työpaikkasi alkusammutusharjoittelusta. Katso lisätietoa Työpaikan paloturvallisuus –oppaasta.</a:t>
            </a:r>
          </a:p>
          <a:p>
            <a:endParaRPr lang="fi-FI"/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F6DAAB7E-9376-0431-A56D-450D10EE2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915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622C91-9C13-F720-81F5-3D3FB388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1.13.4 Työpaikan hätäensiapuharjoitus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1EE83A-4C12-7F41-480B-5A453DE14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Lisää tähän kuvaus työpaikkasi hätäensiapuharjoittelusta. Katso lisätietoa Työpaikan paloturvallisuus –oppaasta.</a:t>
            </a:r>
          </a:p>
          <a:p>
            <a:endParaRPr lang="fi-FI"/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09F04466-BBBF-1A8B-0D3B-5E30BEFAC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360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1C6C26-E645-3B68-FEF2-75AEE4483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1.13.5 Työpaikan muut turvallisuusharjoituksia.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AB229F-DD5C-CFEC-0714-83DDA127F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muita mahdollisia turvallisuusharjoituksia.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BB25C599-D2D2-E0BC-C68B-0A590B3DD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9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EA9118-6FD0-6C38-E5D7-B1DF84A8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1.1 Työpaikan turvallisuusorganisaatio ja vastuuhenkilöt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90FE86-077B-16E2-6716-86E8A5C95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työpaikkasi turvallisuusorganisaatio. Katso lisätietoa Työpaikan paloturvallisuus –oppaasta.</a:t>
            </a:r>
          </a:p>
        </p:txBody>
      </p:sp>
      <p:pic>
        <p:nvPicPr>
          <p:cNvPr id="5" name="Kuva 4" descr="Lisää kommentti ääriviiva">
            <a:extLst>
              <a:ext uri="{FF2B5EF4-FFF2-40B4-BE49-F238E27FC236}">
                <a16:creationId xmlns:a16="http://schemas.microsoft.com/office/drawing/2014/main" id="{68D33F60-0661-6594-1E71-885100103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9344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C438C-5155-FA52-3313-315D4B7C1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 Rakenteellinen paloturvallisuus</a:t>
            </a:r>
          </a:p>
        </p:txBody>
      </p:sp>
      <p:sp>
        <p:nvSpPr>
          <p:cNvPr id="7" name="Suorakulmio: Pyöristetyt kulmat 6">
            <a:hlinkClick r:id="rId3" action="ppaction://hlinksldjump"/>
            <a:extLst>
              <a:ext uri="{FF2B5EF4-FFF2-40B4-BE49-F238E27FC236}">
                <a16:creationId xmlns:a16="http://schemas.microsoft.com/office/drawing/2014/main" id="{29DBD0E3-8652-0A88-CF6A-86CA4979BE27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2.1 Työpaikan rakenteellinen paloturvallisuus</a:t>
            </a:r>
          </a:p>
        </p:txBody>
      </p:sp>
      <p:sp>
        <p:nvSpPr>
          <p:cNvPr id="8" name="Suorakulmio: Pyöristetyt kulmat 7">
            <a:hlinkClick r:id="rId4" action="ppaction://hlinksldjump"/>
            <a:extLst>
              <a:ext uri="{FF2B5EF4-FFF2-40B4-BE49-F238E27FC236}">
                <a16:creationId xmlns:a16="http://schemas.microsoft.com/office/drawing/2014/main" id="{739B9E20-B963-3E9D-3863-E2A4E269D125}"/>
              </a:ext>
            </a:extLst>
          </p:cNvPr>
          <p:cNvSpPr/>
          <p:nvPr/>
        </p:nvSpPr>
        <p:spPr>
          <a:xfrm>
            <a:off x="1023457" y="2816283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2.3 Ovien aukaisumekanismit</a:t>
            </a:r>
          </a:p>
        </p:txBody>
      </p:sp>
      <p:sp>
        <p:nvSpPr>
          <p:cNvPr id="9" name="Suorakulmio: Pyöristetyt kulmat 8">
            <a:hlinkClick r:id="rId5" action="ppaction://hlinksldjump"/>
            <a:extLst>
              <a:ext uri="{FF2B5EF4-FFF2-40B4-BE49-F238E27FC236}">
                <a16:creationId xmlns:a16="http://schemas.microsoft.com/office/drawing/2014/main" id="{2628B41A-59CD-600A-7AFB-AA2B900BFD1B}"/>
              </a:ext>
            </a:extLst>
          </p:cNvPr>
          <p:cNvSpPr/>
          <p:nvPr/>
        </p:nvSpPr>
        <p:spPr>
          <a:xfrm>
            <a:off x="1023457" y="3311612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2.4 Väestönsuoja</a:t>
            </a:r>
          </a:p>
        </p:txBody>
      </p:sp>
      <p:sp>
        <p:nvSpPr>
          <p:cNvPr id="10" name="Suorakulmio: Pyöristetyt kulmat 9">
            <a:hlinkClick r:id="rId6" action="ppaction://hlinksldjump"/>
            <a:extLst>
              <a:ext uri="{FF2B5EF4-FFF2-40B4-BE49-F238E27FC236}">
                <a16:creationId xmlns:a16="http://schemas.microsoft.com/office/drawing/2014/main" id="{BBBEAAC1-0488-7179-6BD2-2A2EE2C5F189}"/>
              </a:ext>
            </a:extLst>
          </p:cNvPr>
          <p:cNvSpPr/>
          <p:nvPr/>
        </p:nvSpPr>
        <p:spPr>
          <a:xfrm>
            <a:off x="1023457" y="3806941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2.5 Poistumisreitit ja opasteet</a:t>
            </a:r>
          </a:p>
        </p:txBody>
      </p:sp>
      <p:sp>
        <p:nvSpPr>
          <p:cNvPr id="12" name="Suorakulmio: Pyöristetyt kulmat 11">
            <a:hlinkClick r:id="rId7" action="ppaction://hlinksldjump"/>
            <a:extLst>
              <a:ext uri="{FF2B5EF4-FFF2-40B4-BE49-F238E27FC236}">
                <a16:creationId xmlns:a16="http://schemas.microsoft.com/office/drawing/2014/main" id="{21667A92-90BE-B23E-DEC2-912272765B0E}"/>
              </a:ext>
            </a:extLst>
          </p:cNvPr>
          <p:cNvSpPr/>
          <p:nvPr/>
        </p:nvSpPr>
        <p:spPr>
          <a:xfrm>
            <a:off x="1023457" y="232095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2.2 Palo-osastoint</a:t>
            </a:r>
            <a:r>
              <a:rPr lang="fi-FI">
                <a:solidFill>
                  <a:schemeClr val="tx1"/>
                </a:solidFill>
              </a:rPr>
              <a:t>i ja palo-ovet</a:t>
            </a:r>
            <a:endParaRPr lang="fi-FI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7357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5BE517-53D5-C444-D1BA-067C4B64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2.1 Työpaikan rakenteellinen paloturvallisuus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49C709-B84A-9A54-190F-8587F7E2C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työpaikkasi rakenteellisista paloturvallisuusjärjestelyistä.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E5E7CE52-F208-EF6D-B5BA-171B47555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0809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5BE517-53D5-C444-D1BA-067C4B64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2.1.1 Työpaikan rakenteellinen paloturvallisuus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49C709-B84A-9A54-190F-8587F7E2C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työpaikkasi rakenteellisista paloturvallisuusjärjestelyistä.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33D4F389-8B65-7641-E8AC-004008019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800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5BE517-53D5-C444-D1BA-067C4B64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2.1.2 Työpaikan rakenteellinen paloturvallisuus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49C709-B84A-9A54-190F-8587F7E2C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työpaikkasi rakenteellisista paloturvallisuusjärjestelyistä.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0EE3A137-788D-074D-CAFE-9FB918E2C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908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3A43C0-32E0-7B13-6E47-CA489DB4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2.2 Palo-osastointi ja palo-ovet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E0C4F6-8F21-5133-324A-344D1BB2EE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000"/>
              <a:t>Palo-osastointi</a:t>
            </a:r>
          </a:p>
          <a:p>
            <a:pPr marL="0" indent="0">
              <a:buNone/>
            </a:pPr>
            <a:r>
              <a:rPr lang="fi-FI" sz="2000"/>
              <a:t>Palo-osastoinnilla estetään ja hidastetaan palon ja haitallisten savukaasujen leviämistä palo-osastosta toiseen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Rajoittaa palon vain yhteen tilaan.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 Rajoittaa omaisuusvahinkoja.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Osastointi helpottaa pelastus- sekä sammutustoimintaa.</a:t>
            </a:r>
          </a:p>
          <a:p>
            <a:pPr marL="0" indent="0">
              <a:buNone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Toimiva osastointi mahdollistaa turvallisen poistumisen rakennuksesta.</a:t>
            </a:r>
          </a:p>
          <a:p>
            <a:pPr marL="0" indent="0">
              <a:buNone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Jo viereiseen palo-osastoon siirtyminen antaa turvaa palotilanteessa.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EEAD2F9-5E63-A18D-792B-F2A709E98F2C}"/>
              </a:ext>
            </a:extLst>
          </p:cNvPr>
          <p:cNvSpPr txBox="1"/>
          <p:nvPr/>
        </p:nvSpPr>
        <p:spPr>
          <a:xfrm>
            <a:off x="6006516" y="1828800"/>
            <a:ext cx="562901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Palo-ovi</a:t>
            </a:r>
          </a:p>
          <a:p>
            <a:r>
              <a:rPr lang="fi-FI"/>
              <a:t>Kahden palo-osaston rajalle sijoitettu ovi, joka on suunniteltu pidättelemään tulipaloa määritetyn ajan.</a:t>
            </a:r>
          </a:p>
          <a:p>
            <a:endParaRPr lang="fi-FI"/>
          </a:p>
          <a:p>
            <a:r>
              <a:rPr lang="fi-FI"/>
              <a:t>Oikein toimiessaan sulkeutuu sekä salpautuu kulkijan jäljessä.</a:t>
            </a:r>
          </a:p>
          <a:p>
            <a:endParaRPr lang="fi-FI"/>
          </a:p>
          <a:p>
            <a:r>
              <a:rPr lang="fi-FI"/>
              <a:t>Tunnistettavissa oven karmiin tai ovilevyyn kiinnitettävästä tunnistelevystä.</a:t>
            </a:r>
          </a:p>
          <a:p>
            <a:r>
              <a:rPr lang="fi-FI"/>
              <a:t>- Tunnistelevyyn kirjataan oven palotekninen luokka, valmistusmateriaali ja valmistajan nimi sekä valmistusvuosi.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9466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4905C3-F7BC-94E0-35A9-39183B52C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2.3 Ovien aukaisumekanismit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0860A7-6E1A-602E-DFA2-27EC331FD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Ovien tulee normaalissa käytössä ollessa olla helposti hätätilanteessa avattavia.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Erilaisiin aukaisumekanismeihin on tärkeä tutustua ennalta.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 b="1"/>
              <a:t>Millaisia aukaisumekanismeja työpaikalta löytyy?</a:t>
            </a:r>
          </a:p>
        </p:txBody>
      </p:sp>
    </p:spTree>
    <p:extLst>
      <p:ext uri="{BB962C8B-B14F-4D97-AF65-F5344CB8AC3E}">
        <p14:creationId xmlns:p14="http://schemas.microsoft.com/office/powerpoint/2010/main" val="32755154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C6C13A-8F23-E1D1-EBCA-C73C2BD0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2.4 Väestönsuoja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8B5C2-03DA-9574-3DD0-9DFBC8111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i-FI"/>
              <a:t>Suojaavat ensisijaisesti aseellisilta hyökkäyksiltä.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Suojat tehdään rakennukseen tai sen yhteyteen erillisenä rakennuksena tai tilana.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Sijaitsevat useimmiten lähellä ihmisten asuinalueita, työpaikkoja ja muita alueita, joissa ihmiset normaalisti liikkuvat.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Suojaa sellaisenaan ilman valmistelua räjähdys- ja sirpalevaikutuksilta, rakennussortumilta sekä paineaalloilta.</a:t>
            </a:r>
          </a:p>
          <a:p>
            <a:pPr marL="0" indent="0">
              <a:buNone/>
            </a:pPr>
            <a:r>
              <a:rPr lang="fi-FI"/>
              <a:t>- Sulku- tai suodatustilaan asetettuna suojaa myös tulipaloilta, kemiallisilta taisteluaineilta ja ionisoivalta säteilyltä.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Normaaliaikoina väestönsuojia pidetään usein varastoina, harrastetiloina tai jossakin muussa käytössä.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b="1">
                <a:sym typeface="Wingdings" panose="05000000000000000000" pitchFamily="2" charset="2"/>
              </a:rPr>
              <a:t>Lain mukaan suojan oltava sellaisessa kunnossa, että se on mahdollista ottaa käyttöön 72 tunnin kuluessa viranomaisen niin käskiessä.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b="1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>
                <a:sym typeface="Wingdings" panose="05000000000000000000" pitchFamily="2" charset="2"/>
              </a:rPr>
              <a:t>Kiinteistössä tai rakennuksessa sijaitsevaan väestönsuojaan ja sen sijaintiin on tärkeä tutustua ennalta.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5260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D53560-A446-45BE-421D-211E04310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2.5 Poistumisreitit ja opasteet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C0EF7-1DB3-7D02-C635-3C61B0441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Vihreä opastaa turvaan!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Poistumisopasteella varustettua ovea ei tule koskaan lukita rakennuksen normaalin käytön aikana niin, ettei sitä pitkin pääse poistumaan rakennuksesta.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Poistumisreittien tulee olla aina esteettömiä. 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Opasteessa esiintyvä nuoli osoittaa uloskäytävän sijainnin, kulkusuunnan tai poistumiseen käytettävään oveen.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 b="1"/>
              <a:t>Työpaikan poistumisreitteihin ja niiden sijainteihin on tärkeä tutustua ennalta!</a:t>
            </a:r>
          </a:p>
        </p:txBody>
      </p:sp>
    </p:spTree>
    <p:extLst>
      <p:ext uri="{BB962C8B-B14F-4D97-AF65-F5344CB8AC3E}">
        <p14:creationId xmlns:p14="http://schemas.microsoft.com/office/powerpoint/2010/main" val="538481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BF613B-7982-CDBC-1ADE-136832A3D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 Palontorjuntatekniikka</a:t>
            </a:r>
          </a:p>
        </p:txBody>
      </p:sp>
      <p:sp>
        <p:nvSpPr>
          <p:cNvPr id="4" name="Suorakulmio: Pyöristetyt kulmat 3">
            <a:hlinkClick r:id="rId3" action="ppaction://hlinksldjump"/>
            <a:extLst>
              <a:ext uri="{FF2B5EF4-FFF2-40B4-BE49-F238E27FC236}">
                <a16:creationId xmlns:a16="http://schemas.microsoft.com/office/drawing/2014/main" id="{298EE325-0664-6E55-BDAC-F438B48BED81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 dirty="0">
                <a:solidFill>
                  <a:schemeClr val="tx1"/>
                </a:solidFill>
              </a:rPr>
              <a:t>3.1 Työpaikan palotorjuntatekniikka</a:t>
            </a:r>
          </a:p>
        </p:txBody>
      </p:sp>
      <p:sp>
        <p:nvSpPr>
          <p:cNvPr id="5" name="Suorakulmio: Pyöristetyt kulmat 4">
            <a:hlinkClick r:id="rId4" action="ppaction://hlinksldjump"/>
            <a:extLst>
              <a:ext uri="{FF2B5EF4-FFF2-40B4-BE49-F238E27FC236}">
                <a16:creationId xmlns:a16="http://schemas.microsoft.com/office/drawing/2014/main" id="{EDA61FBD-0732-AF97-77C4-B95486E8D804}"/>
              </a:ext>
            </a:extLst>
          </p:cNvPr>
          <p:cNvSpPr/>
          <p:nvPr/>
        </p:nvSpPr>
        <p:spPr>
          <a:xfrm>
            <a:off x="1023457" y="2816283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3.3 Palovaroittimet</a:t>
            </a:r>
          </a:p>
        </p:txBody>
      </p:sp>
      <p:sp>
        <p:nvSpPr>
          <p:cNvPr id="6" name="Suorakulmio: Pyöristetyt kulmat 5">
            <a:hlinkClick r:id="rId5" action="ppaction://hlinksldjump"/>
            <a:extLst>
              <a:ext uri="{FF2B5EF4-FFF2-40B4-BE49-F238E27FC236}">
                <a16:creationId xmlns:a16="http://schemas.microsoft.com/office/drawing/2014/main" id="{F4B71349-15A2-E830-7FAF-12476C6801C6}"/>
              </a:ext>
            </a:extLst>
          </p:cNvPr>
          <p:cNvSpPr/>
          <p:nvPr/>
        </p:nvSpPr>
        <p:spPr>
          <a:xfrm>
            <a:off x="1023457" y="3311612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3.4 Savunpoistolaitteet</a:t>
            </a:r>
          </a:p>
        </p:txBody>
      </p:sp>
      <p:sp>
        <p:nvSpPr>
          <p:cNvPr id="7" name="Suorakulmio: Pyöristetyt kulmat 6">
            <a:hlinkClick r:id="rId6" action="ppaction://hlinksldjump"/>
            <a:extLst>
              <a:ext uri="{FF2B5EF4-FFF2-40B4-BE49-F238E27FC236}">
                <a16:creationId xmlns:a16="http://schemas.microsoft.com/office/drawing/2014/main" id="{937214FA-6B58-E3AC-53F2-A87F7F91468C}"/>
              </a:ext>
            </a:extLst>
          </p:cNvPr>
          <p:cNvSpPr/>
          <p:nvPr/>
        </p:nvSpPr>
        <p:spPr>
          <a:xfrm>
            <a:off x="1023457" y="3806941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3.5 Automaattiset vesisammutuslaitteistot</a:t>
            </a:r>
          </a:p>
        </p:txBody>
      </p:sp>
      <p:sp>
        <p:nvSpPr>
          <p:cNvPr id="8" name="Suorakulmio: Pyöristetyt kulmat 7">
            <a:hlinkClick r:id="rId7" action="ppaction://hlinksldjump"/>
            <a:extLst>
              <a:ext uri="{FF2B5EF4-FFF2-40B4-BE49-F238E27FC236}">
                <a16:creationId xmlns:a16="http://schemas.microsoft.com/office/drawing/2014/main" id="{1A4FECD6-C243-232A-092F-C2AA7EB78738}"/>
              </a:ext>
            </a:extLst>
          </p:cNvPr>
          <p:cNvSpPr/>
          <p:nvPr/>
        </p:nvSpPr>
        <p:spPr>
          <a:xfrm>
            <a:off x="1023457" y="232095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>
                <a:solidFill>
                  <a:schemeClr val="tx1"/>
                </a:solidFill>
              </a:rPr>
              <a:t>3.2 Paloilmoitin</a:t>
            </a:r>
            <a:endParaRPr lang="fi-FI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5406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AA5363-EC23-1802-A49E-9321611FE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3.1 Työpaikan palontorjuntatekniikka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229E4-467D-4898-6E66-4B1C08AB3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työpaikaltasi löytyvästä palontorjuntatekniikasta.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60E4CD60-8E3D-6C46-0094-A37DE0721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84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C1A07-E67F-3608-AA3B-BED87AC74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1.2 Turvallisuus on jokaisen asia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AF2B10-8178-D452-C6D8-CF5B8C094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1300" b="1"/>
              <a:t>Kaikkien velvoitteet</a:t>
            </a:r>
          </a:p>
          <a:p>
            <a:pPr marL="514350" indent="-514350">
              <a:buAutoNum type="arabicPeriod"/>
            </a:pPr>
            <a:r>
              <a:rPr lang="fi-FI" sz="1300"/>
              <a:t>Yleinen toimintavelvollisuus </a:t>
            </a:r>
            <a:r>
              <a:rPr lang="fi-FI" sz="1300">
                <a:sym typeface="Wingdings" panose="05000000000000000000" pitchFamily="2" charset="2"/>
              </a:rPr>
              <a:t> Jokaisella on velvollisuus toimia hätätilanteessa.</a:t>
            </a:r>
            <a:endParaRPr lang="fi-FI" sz="1300"/>
          </a:p>
          <a:p>
            <a:pPr marL="514350" indent="-514350">
              <a:buAutoNum type="arabicPeriod"/>
            </a:pPr>
            <a:r>
              <a:rPr lang="fi-FI" sz="1300"/>
              <a:t>Huolellisuusvelvollisuus </a:t>
            </a:r>
            <a:r>
              <a:rPr lang="fi-FI" sz="1300">
                <a:sym typeface="Wingdings" panose="05000000000000000000" pitchFamily="2" charset="2"/>
              </a:rPr>
              <a:t> Noudatettava huolellisuutta, sääntöjä sekä määräyksiä.</a:t>
            </a:r>
            <a:endParaRPr lang="fi-FI" sz="1300"/>
          </a:p>
          <a:p>
            <a:pPr marL="514350" indent="-514350">
              <a:buAutoNum type="arabicPeriod"/>
            </a:pPr>
            <a:r>
              <a:rPr lang="fi-FI" sz="1300"/>
              <a:t>Varovaisuus tulen käsittelyssä </a:t>
            </a:r>
            <a:r>
              <a:rPr lang="fi-FI" sz="1300">
                <a:sym typeface="Wingdings" panose="05000000000000000000" pitchFamily="2" charset="2"/>
              </a:rPr>
              <a:t> Noudatettava varovaisuutta tulta, räjähtävää, syttyvää tai muuta vaarallista aineitta käsiteltäessä.</a:t>
            </a:r>
            <a:endParaRPr lang="fi-FI" sz="1300"/>
          </a:p>
          <a:p>
            <a:pPr marL="514350" indent="-514350">
              <a:buAutoNum type="arabicPeriod"/>
            </a:pPr>
            <a:endParaRPr lang="fi-FI" sz="1300"/>
          </a:p>
          <a:p>
            <a:pPr marL="0" indent="0">
              <a:buNone/>
            </a:pPr>
            <a:r>
              <a:rPr lang="fi-FI" sz="1300" b="1"/>
              <a:t>Työantajan velvoitteet</a:t>
            </a:r>
          </a:p>
          <a:p>
            <a:pPr marL="514350" indent="-514350">
              <a:buAutoNum type="arabicPeriod"/>
            </a:pPr>
            <a:r>
              <a:rPr lang="fi-FI" sz="1300"/>
              <a:t>Työnantajan yleinen huolehtimisvelvollisuus </a:t>
            </a:r>
            <a:r>
              <a:rPr lang="fi-FI" sz="1300">
                <a:sym typeface="Wingdings" panose="05000000000000000000" pitchFamily="2" charset="2"/>
              </a:rPr>
              <a:t> Työnantaja on velvollinen huolehtimaan työntekijöiden turvallisuudesta ja terveydestä.</a:t>
            </a:r>
            <a:endParaRPr lang="fi-FI" sz="1300"/>
          </a:p>
          <a:p>
            <a:pPr marL="514350" indent="-514350">
              <a:buAutoNum type="arabicPeriod"/>
            </a:pPr>
            <a:r>
              <a:rPr lang="fi-FI" sz="1300"/>
              <a:t>Työn vaarojen selvittäminen ja arvioiminen </a:t>
            </a:r>
            <a:r>
              <a:rPr lang="fi-FI" sz="1300">
                <a:sym typeface="Wingdings" panose="05000000000000000000" pitchFamily="2" charset="2"/>
              </a:rPr>
              <a:t> Työnantajan on järjestelmällisesti selvitettävä ja tunnistettava töihin, työympäristöön, työaikoihin ja työolosuhteisiin liittyvät haitta- ja vaaratekijät</a:t>
            </a:r>
            <a:endParaRPr lang="fi-FI" sz="1300"/>
          </a:p>
          <a:p>
            <a:pPr marL="514350" indent="-514350">
              <a:buAutoNum type="arabicPeriod"/>
            </a:pPr>
            <a:r>
              <a:rPr lang="fi-FI" sz="1300"/>
              <a:t>Työympäristön ja työn suunnittelu </a:t>
            </a:r>
            <a:r>
              <a:rPr lang="fi-FI" sz="1300">
                <a:sym typeface="Wingdings" panose="05000000000000000000" pitchFamily="2" charset="2"/>
              </a:rPr>
              <a:t> Työantajan on työn suunnittelussa otettava huomioon työntekijöiden fyysiset ja henkiset edellytykset.</a:t>
            </a:r>
            <a:endParaRPr lang="fi-FI" sz="1300"/>
          </a:p>
          <a:p>
            <a:pPr marL="0" indent="0">
              <a:buNone/>
            </a:pPr>
            <a:endParaRPr lang="fi-FI" sz="1300"/>
          </a:p>
          <a:p>
            <a:pPr marL="0" indent="0">
              <a:buNone/>
            </a:pPr>
            <a:r>
              <a:rPr lang="fi-FI" sz="1300" b="1"/>
              <a:t>Työntekijän velvoitteet</a:t>
            </a:r>
          </a:p>
          <a:p>
            <a:pPr marL="514350" indent="-514350">
              <a:buAutoNum type="arabicPeriod"/>
            </a:pPr>
            <a:r>
              <a:rPr lang="fi-FI" sz="1300"/>
              <a:t>Työnantajan toimivaltaisten määräyksien ja ohjeiden noudattaminen</a:t>
            </a:r>
          </a:p>
          <a:p>
            <a:pPr marL="514350" indent="-514350">
              <a:buAutoNum type="arabicPeriod"/>
            </a:pPr>
            <a:r>
              <a:rPr lang="fi-FI" sz="1300"/>
              <a:t>Ilmoittamisvelvollisuus havaituista vioista sekä puutteista</a:t>
            </a:r>
          </a:p>
          <a:p>
            <a:pPr marL="514350" indent="-514350">
              <a:buAutoNum type="arabicPeriod"/>
            </a:pPr>
            <a:r>
              <a:rPr lang="fi-FI" sz="1300"/>
              <a:t>Työvälineiden, työkoneiden ja turvallisuus- ja suojalaitteiden käyttöohjeiden mukainen käyttö</a:t>
            </a:r>
          </a:p>
          <a:p>
            <a:pPr marL="514350" indent="-514350">
              <a:buAutoNum type="arabicPeriod"/>
            </a:pPr>
            <a:r>
              <a:rPr lang="fi-FI" sz="1300"/>
              <a:t>Oikeus pidättäytyä vakavaa vaaraa aiheuttavan työn tekemisestä</a:t>
            </a:r>
          </a:p>
          <a:p>
            <a:pPr marL="0" indent="0">
              <a:buNone/>
            </a:pPr>
            <a:endParaRPr lang="fi-FI" sz="1300"/>
          </a:p>
          <a:p>
            <a:pPr marL="0" indent="0" algn="ctr">
              <a:buNone/>
            </a:pPr>
            <a:r>
              <a:rPr lang="fi-FI" sz="1100"/>
              <a:t>työturvallisuuslaki 738/2002 ja pelastuslaki 379/2011</a:t>
            </a:r>
          </a:p>
        </p:txBody>
      </p:sp>
    </p:spTree>
    <p:extLst>
      <p:ext uri="{BB962C8B-B14F-4D97-AF65-F5344CB8AC3E}">
        <p14:creationId xmlns:p14="http://schemas.microsoft.com/office/powerpoint/2010/main" val="22524293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AA5363-EC23-1802-A49E-9321611FE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3.1.1 Työpaikan palontorjuntatekniikka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229E4-467D-4898-6E66-4B1C08AB3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työpaikaltasi löytyvästä palontorjuntatekniikasta.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4680BF5B-8C3B-87A6-5CBB-7EA51EF20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3933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AA5363-EC23-1802-A49E-9321611FE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3.1.2 Työpaikan palontorjuntatekniikka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229E4-467D-4898-6E66-4B1C08AB3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työpaikaltasi löytyvästä palontorjuntatekniikasta.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3BBB2132-DFDC-7AFF-2CCC-D74134E2EF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7189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8D3BFB-C650-57C7-09B1-BE62EE93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3.2 Paloilmoitin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C0D9AC-149D-CD22-AA5B-26332339F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Havaitsee alkavan palon mahdollisimman aikaisin ja ilmoittaa siitä paikan päällä.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Hätäkeskusyhteydellä toimiva paloilmoitin ilmoittaa hälytyksestä hätäkeskukseen.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Ilmoittaa toiminnan vaarantavista vioista paikallisesti ja hätäkeskukseen, mikäli paloilmoittimessa on hätäkeskusyhteys.</a:t>
            </a:r>
          </a:p>
        </p:txBody>
      </p:sp>
    </p:spTree>
    <p:extLst>
      <p:ext uri="{BB962C8B-B14F-4D97-AF65-F5344CB8AC3E}">
        <p14:creationId xmlns:p14="http://schemas.microsoft.com/office/powerpoint/2010/main" val="76411319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325CEB-C41E-9610-A99E-C75B05A75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3.3 Palovaroittimet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CD75DE-47D3-D47F-EE3E-535BA7BCC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/>
              <a:t>Antaa akustisen hälytyksen savua havaitessaan.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Ensisijainen tehtävä varoittaa rakennuksessa, asunnossa tai kiinteistössä olevia ihmisiä alkavasta palosta.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Paristokäyttöisiä ja sähköverkkoon kytkettäviä malleja.</a:t>
            </a:r>
          </a:p>
        </p:txBody>
      </p:sp>
    </p:spTree>
    <p:extLst>
      <p:ext uri="{BB962C8B-B14F-4D97-AF65-F5344CB8AC3E}">
        <p14:creationId xmlns:p14="http://schemas.microsoft.com/office/powerpoint/2010/main" val="192962947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77FDE-84AD-46F5-BA66-8B272A9F4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3.4 Savunpoistolaitteet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63F125-95DD-E1CB-77A6-ED1A2C375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/>
              <a:t>Savunpoistolaitteiden- ja järjestelmien avulla tulipalossa muodostuneet savu- ja palokaasut siirretään ulos rakennuksesta tai muusta palavasta rakennelmasta.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/>
              <a:t>Toimivuus varmistetaan huolloilla ja testeillä.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r>
              <a:rPr lang="fi-FI" b="1"/>
              <a:t>Savunpoistojärjestelmää käytetään ainoastaan pelastuslaitoksen toimesta tai sen lauetessa automaattisesti.</a:t>
            </a:r>
          </a:p>
        </p:txBody>
      </p:sp>
    </p:spTree>
    <p:extLst>
      <p:ext uri="{BB962C8B-B14F-4D97-AF65-F5344CB8AC3E}">
        <p14:creationId xmlns:p14="http://schemas.microsoft.com/office/powerpoint/2010/main" val="74108818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AF2A74-BA28-F6D9-9510-63286E4EF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3.5 Automaattiset vesisammutuslaitteistot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BA384E-1B8D-76E8-CD03-4FE860486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Suunniteltu sammuttamaan tulipalo sen alkuvaiheessa tai pitämään palo hallinnassa.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Automaattisen paloilmoittimen avulla aktivoitumisesta välittyy hälytystieto hätäkeskukseen.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Sprinklerilaitteisto yleisin käytetty vesisammutinlaitteisto. </a:t>
            </a:r>
          </a:p>
        </p:txBody>
      </p:sp>
    </p:spTree>
    <p:extLst>
      <p:ext uri="{BB962C8B-B14F-4D97-AF65-F5344CB8AC3E}">
        <p14:creationId xmlns:p14="http://schemas.microsoft.com/office/powerpoint/2010/main" val="383282513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7FCE60-8AB3-DD1E-EFB3-8218F6A41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 Alkusammuttimet- ja sammuttaminen</a:t>
            </a:r>
          </a:p>
        </p:txBody>
      </p:sp>
      <p:sp>
        <p:nvSpPr>
          <p:cNvPr id="4" name="Suorakulmio: Pyöristetyt kulmat 3">
            <a:hlinkClick r:id="rId3" action="ppaction://hlinksldjump"/>
            <a:extLst>
              <a:ext uri="{FF2B5EF4-FFF2-40B4-BE49-F238E27FC236}">
                <a16:creationId xmlns:a16="http://schemas.microsoft.com/office/drawing/2014/main" id="{230DBB0C-F6AC-964B-A19B-64048A22B621}"/>
              </a:ext>
            </a:extLst>
          </p:cNvPr>
          <p:cNvSpPr/>
          <p:nvPr/>
        </p:nvSpPr>
        <p:spPr>
          <a:xfrm>
            <a:off x="1023457" y="1825625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4.1 Alkusammutustaito</a:t>
            </a:r>
          </a:p>
        </p:txBody>
      </p:sp>
      <p:sp>
        <p:nvSpPr>
          <p:cNvPr id="5" name="Suorakulmio: Pyöristetyt kulmat 4">
            <a:hlinkClick r:id="rId4" action="ppaction://hlinksldjump"/>
            <a:extLst>
              <a:ext uri="{FF2B5EF4-FFF2-40B4-BE49-F238E27FC236}">
                <a16:creationId xmlns:a16="http://schemas.microsoft.com/office/drawing/2014/main" id="{3648BF4F-A653-C181-D0D2-8B0A8E398F2E}"/>
              </a:ext>
            </a:extLst>
          </p:cNvPr>
          <p:cNvSpPr/>
          <p:nvPr/>
        </p:nvSpPr>
        <p:spPr>
          <a:xfrm>
            <a:off x="1023457" y="2816283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 dirty="0">
                <a:solidFill>
                  <a:schemeClr val="tx1"/>
                </a:solidFill>
              </a:rPr>
              <a:t>4.3 Erilaiset käsisammuttimet</a:t>
            </a:r>
          </a:p>
        </p:txBody>
      </p:sp>
      <p:sp>
        <p:nvSpPr>
          <p:cNvPr id="6" name="Suorakulmio: Pyöristetyt kulmat 5">
            <a:hlinkClick r:id="rId5" action="ppaction://hlinksldjump"/>
            <a:extLst>
              <a:ext uri="{FF2B5EF4-FFF2-40B4-BE49-F238E27FC236}">
                <a16:creationId xmlns:a16="http://schemas.microsoft.com/office/drawing/2014/main" id="{0A0014DD-59F3-A462-66BD-17F90901A52F}"/>
              </a:ext>
            </a:extLst>
          </p:cNvPr>
          <p:cNvSpPr/>
          <p:nvPr/>
        </p:nvSpPr>
        <p:spPr>
          <a:xfrm>
            <a:off x="1023457" y="3311612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 dirty="0">
                <a:solidFill>
                  <a:schemeClr val="tx1"/>
                </a:solidFill>
              </a:rPr>
              <a:t>4.4 Käsisammuttimen käyttö</a:t>
            </a:r>
          </a:p>
        </p:txBody>
      </p:sp>
      <p:sp>
        <p:nvSpPr>
          <p:cNvPr id="7" name="Suorakulmio: Pyöristetyt kulmat 6">
            <a:hlinkClick r:id="rId6" action="ppaction://hlinksldjump"/>
            <a:extLst>
              <a:ext uri="{FF2B5EF4-FFF2-40B4-BE49-F238E27FC236}">
                <a16:creationId xmlns:a16="http://schemas.microsoft.com/office/drawing/2014/main" id="{3D502E38-553A-3452-4035-7BF24C964852}"/>
              </a:ext>
            </a:extLst>
          </p:cNvPr>
          <p:cNvSpPr/>
          <p:nvPr/>
        </p:nvSpPr>
        <p:spPr>
          <a:xfrm>
            <a:off x="1023457" y="3806941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 dirty="0">
                <a:solidFill>
                  <a:schemeClr val="tx1"/>
                </a:solidFill>
              </a:rPr>
              <a:t>4.5 Sammutuspeite</a:t>
            </a:r>
          </a:p>
        </p:txBody>
      </p:sp>
      <p:sp>
        <p:nvSpPr>
          <p:cNvPr id="8" name="Suorakulmio: Pyöristetyt kulmat 7">
            <a:hlinkClick r:id="rId7" action="ppaction://hlinksldjump"/>
            <a:extLst>
              <a:ext uri="{FF2B5EF4-FFF2-40B4-BE49-F238E27FC236}">
                <a16:creationId xmlns:a16="http://schemas.microsoft.com/office/drawing/2014/main" id="{A926718E-4D65-947C-35D6-188B6C3047F7}"/>
              </a:ext>
            </a:extLst>
          </p:cNvPr>
          <p:cNvSpPr/>
          <p:nvPr/>
        </p:nvSpPr>
        <p:spPr>
          <a:xfrm>
            <a:off x="1023457" y="2320954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4.2 Työpaikan alkusammuttimet ja niiden sijainnit</a:t>
            </a:r>
          </a:p>
        </p:txBody>
      </p:sp>
      <p:sp>
        <p:nvSpPr>
          <p:cNvPr id="9" name="Suorakulmio: Pyöristetyt kulmat 8">
            <a:hlinkClick r:id="rId8" action="ppaction://hlinksldjump"/>
            <a:extLst>
              <a:ext uri="{FF2B5EF4-FFF2-40B4-BE49-F238E27FC236}">
                <a16:creationId xmlns:a16="http://schemas.microsoft.com/office/drawing/2014/main" id="{3D39872B-1EB8-C707-FC75-B64C87AD34A0}"/>
              </a:ext>
            </a:extLst>
          </p:cNvPr>
          <p:cNvSpPr/>
          <p:nvPr/>
        </p:nvSpPr>
        <p:spPr>
          <a:xfrm>
            <a:off x="1023457" y="4302270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4.6 Sammutuspeitteen käyttö</a:t>
            </a:r>
          </a:p>
        </p:txBody>
      </p:sp>
      <p:sp>
        <p:nvSpPr>
          <p:cNvPr id="10" name="Suorakulmio: Pyöristetyt kulmat 9">
            <a:hlinkClick r:id="rId9" action="ppaction://hlinksldjump"/>
            <a:extLst>
              <a:ext uri="{FF2B5EF4-FFF2-40B4-BE49-F238E27FC236}">
                <a16:creationId xmlns:a16="http://schemas.microsoft.com/office/drawing/2014/main" id="{D2549AFD-C894-9AA4-FC45-1602FC947709}"/>
              </a:ext>
            </a:extLst>
          </p:cNvPr>
          <p:cNvSpPr/>
          <p:nvPr/>
        </p:nvSpPr>
        <p:spPr>
          <a:xfrm>
            <a:off x="1023457" y="4797599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4.7 Pikapaloposti</a:t>
            </a:r>
          </a:p>
        </p:txBody>
      </p:sp>
      <p:sp>
        <p:nvSpPr>
          <p:cNvPr id="11" name="Suorakulmio: Pyöristetyt kulmat 10">
            <a:hlinkClick r:id="rId10" action="ppaction://hlinksldjump"/>
            <a:extLst>
              <a:ext uri="{FF2B5EF4-FFF2-40B4-BE49-F238E27FC236}">
                <a16:creationId xmlns:a16="http://schemas.microsoft.com/office/drawing/2014/main" id="{E65E39DB-EAEA-DA25-8F98-0B7C1075F6B4}"/>
              </a:ext>
            </a:extLst>
          </p:cNvPr>
          <p:cNvSpPr/>
          <p:nvPr/>
        </p:nvSpPr>
        <p:spPr>
          <a:xfrm>
            <a:off x="1023457" y="5292928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4.8 Pikapalopostin käyttö</a:t>
            </a:r>
          </a:p>
        </p:txBody>
      </p:sp>
      <p:sp>
        <p:nvSpPr>
          <p:cNvPr id="12" name="Suorakulmio: Pyöristetyt kulmat 11">
            <a:hlinkClick r:id="rId11" action="ppaction://hlinksldjump"/>
            <a:extLst>
              <a:ext uri="{FF2B5EF4-FFF2-40B4-BE49-F238E27FC236}">
                <a16:creationId xmlns:a16="http://schemas.microsoft.com/office/drawing/2014/main" id="{FCFD9A06-6B23-7E11-275F-6669780A1419}"/>
              </a:ext>
            </a:extLst>
          </p:cNvPr>
          <p:cNvSpPr/>
          <p:nvPr/>
        </p:nvSpPr>
        <p:spPr>
          <a:xfrm>
            <a:off x="1023457" y="5788257"/>
            <a:ext cx="6878972" cy="3607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i-FI" sz="1800">
                <a:solidFill>
                  <a:schemeClr val="tx1"/>
                </a:solidFill>
              </a:rPr>
              <a:t>4.9 Akkulaitteiden sammutus</a:t>
            </a:r>
          </a:p>
        </p:txBody>
      </p:sp>
    </p:spTree>
    <p:extLst>
      <p:ext uri="{BB962C8B-B14F-4D97-AF65-F5344CB8AC3E}">
        <p14:creationId xmlns:p14="http://schemas.microsoft.com/office/powerpoint/2010/main" val="36688192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7FD32-C873-F779-A6D9-055962047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4.1 Alkusammutustaito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39DBCD-A389-90EC-998C-37F825CD6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Alkusammutustaito on ensiaputaidon rinnalla yksi tärkeimmistä taidoista osata.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Alkusammutustaidon harjoittelu ja ylläpito vahvistaa osaajan määrätietoisuutta toimia todellisessa tilanteessa.</a:t>
            </a: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 Tulipalon ja sen uhan vahingot pienenevät.</a:t>
            </a: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26155203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23587F-B43F-4663-E8B5-5BF5A675A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4.2 Työpaikan alkusammuttimet ja niiden sijainnit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E20788-B19A-29E9-CBD1-2A66C600F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Lisää tähän tietoa työpaikkasi alkusammuttimista ja niiden sijainnista. Katso lisätietoa Työpaikan paloturvallisuus –oppaasta.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ED21BD3B-5AE8-5CC2-7794-788F1F816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26083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4529D-F176-A56E-67D7-0FE977EB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4.3 Erilaiset käsisammuttimet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5DDADD-A85A-DF4F-3420-042A607662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Jauhesammuttimet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Vesipohjaiset sammuttimet (Nestesammuttimet ja vaahtosammuttimet)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Hiilidioksidisammutin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Rasvapalosammutin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60E6389-2224-1563-FC27-205E453B0974}"/>
              </a:ext>
            </a:extLst>
          </p:cNvPr>
          <p:cNvSpPr txBox="1"/>
          <p:nvPr/>
        </p:nvSpPr>
        <p:spPr>
          <a:xfrm>
            <a:off x="6096000" y="1837189"/>
            <a:ext cx="525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/>
              <a:t>Sammuttimien soveltuminen erilaisten palojen sammutukseen merkitään yleisimmin kirjaimilla:</a:t>
            </a:r>
          </a:p>
          <a:p>
            <a:endParaRPr lang="fi-FI" sz="2000"/>
          </a:p>
          <a:p>
            <a:r>
              <a:rPr lang="fi-FI" sz="2000"/>
              <a:t>A: kiinteiden aineiden palojen sammutus.</a:t>
            </a:r>
          </a:p>
          <a:p>
            <a:r>
              <a:rPr lang="fi-FI" sz="2000"/>
              <a:t>B: nestemäisten palojen sammutus.</a:t>
            </a:r>
          </a:p>
          <a:p>
            <a:r>
              <a:rPr lang="fi-FI" sz="2000"/>
              <a:t>C: kaasupalojen sammutus.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8F0104E4-BB74-1D33-47E1-6DDB87BEF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4248049"/>
            <a:ext cx="1457528" cy="144800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9F227D8D-CA36-5F56-DE65-A8737C9C7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4186" y="4243286"/>
            <a:ext cx="1457528" cy="1457528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217A8624-79DA-118C-8CD2-4F6184040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8572" y="4243286"/>
            <a:ext cx="1448002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6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594754-EB21-B934-583B-B0124D112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1.2.1 Pienet teot tekevät arjesta turvallisen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951FE7-66AA-5910-8E33-D7303C70B5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1600"/>
              <a:t>Ole tarkkaavainen ja valpas työpaikalla tai työympäristössä.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Noudata työpaikan ohjeita ja sääntöjä.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Ilmoita vaaranpaikoista ja puutteista eteenpäin.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Käsittele vaarallisia aineita ja tulta varoen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Ylläpidä siisteyttä ja järjestystä. Se luo turvaa!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8E37166-DC1E-0ACE-28B4-58D720A1C8B4}"/>
              </a:ext>
            </a:extLst>
          </p:cNvPr>
          <p:cNvSpPr txBox="1"/>
          <p:nvPr/>
        </p:nvSpPr>
        <p:spPr>
          <a:xfrm>
            <a:off x="6096000" y="1825625"/>
            <a:ext cx="55486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1600"/>
              <a:t>Käytä erilaisia työ- ja sähkölaitteita vain niistä annettujen käyttöohjeiden ja määräyksien mukaisesti.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Tupakoi vain ja ainoastaan sille merkityssä ja määrätyssä paikassa. Muista sammuttaa tupakka huolellisesti!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Vältä palokuorman keräämistä.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Pidä uloskäytävät, kulkureitit ja rakennusten seinustat vapaana turhista tavaroista, jotta ne pysyvät helposti kuljettavassa kunnossa.</a:t>
            </a:r>
          </a:p>
          <a:p>
            <a:pPr marL="0" indent="0">
              <a:buNone/>
            </a:pPr>
            <a:endParaRPr lang="fi-FI" sz="1600"/>
          </a:p>
          <a:p>
            <a:pPr marL="0" indent="0">
              <a:buNone/>
            </a:pPr>
            <a:r>
              <a:rPr lang="fi-FI" sz="1600"/>
              <a:t>Valvo ja seuraa työpaikalla tapahtuvan ruoan valmistuksen turvallisuutta</a:t>
            </a:r>
          </a:p>
        </p:txBody>
      </p:sp>
    </p:spTree>
    <p:extLst>
      <p:ext uri="{BB962C8B-B14F-4D97-AF65-F5344CB8AC3E}">
        <p14:creationId xmlns:p14="http://schemas.microsoft.com/office/powerpoint/2010/main" val="224657540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243512-FE13-CFA4-D342-120B45887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4.4 Käsisammuttimen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F690F4-004D-75D3-B7CE-928DAEC61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Poista varmistin ja suuntaa suutin palavaan kohteeseen.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Aloita edestä ja jatka taakse. Sammuta alhaalta ylös. Ennakkoon on selvitettävä oikea sammutusetäisyys.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Sammuta nestepalo pinnan suuntaisesti suunnatulla sammutesuihkulla. Tehosta sammutusta nopein sivusuuntaisin ranneliikkein.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Jauhesammutinta käytettäessä älä kohdista jauhesuihkua suoraan nesteeseen roiskumisvaaran takia, vaan loivassa kulmassa ja jopa lakaisten nesteen pintaa pitkin.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 Liekkien kadottua näkyvistä keskeytä sammutusaineen purkaus. Jatka sammutusta välittömästi, jos palo syttyy uudelleen.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6. Yhteistyöllä useampaa sammutinta käyttäen voidaan sammuttaa suurempikin palo.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Käytössä ollut sammutin on toimitettava välittömästi huoltoon.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fi-FI" sz="1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8. Jopa alkusammutusyrityksellä on hidastava vaikutus tulipaloon!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71597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B9C78-A200-3ADA-2ED5-9AD8E3C18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4.5 Sammutuspeite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464903-E3E0-B193-5F0F-BC195E8B2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Palamattomasta materiaalista tehty peite, jonka avulla palo sammutetaan tukahduttamalla.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Soveltuu kohteisiin, joissa käsitellään pieniä määriä palavia tai syttyviä nesteistä.</a:t>
            </a:r>
          </a:p>
          <a:p>
            <a:pPr marL="0" indent="0">
              <a:buNone/>
            </a:pPr>
            <a:r>
              <a:rPr lang="fi-FI" sz="2000"/>
              <a:t>- esim. keittiö tai grilli.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Helppokäyttöinen, soveltuu myös ihmisen päällä olevien vaatteiden sammuttamiseen.</a:t>
            </a:r>
          </a:p>
        </p:txBody>
      </p:sp>
    </p:spTree>
    <p:extLst>
      <p:ext uri="{BB962C8B-B14F-4D97-AF65-F5344CB8AC3E}">
        <p14:creationId xmlns:p14="http://schemas.microsoft.com/office/powerpoint/2010/main" val="149585337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9C06D3-A3BD-653A-EE9B-93CCA959F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4.6 Sammutuspeitteen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692516-6160-F9AF-7FE3-12E0EBFC8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1. Käske tai tarvittaessa kaada henkilö maahan.</a:t>
            </a:r>
          </a:p>
          <a:p>
            <a:pPr marL="0" lvl="0" indent="0"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2. Ota peite käyttöön ja lähesty henkilöä sivulta tai hartia-pää linjalta. Laita peite uhrin päälle.</a:t>
            </a:r>
          </a:p>
          <a:p>
            <a:pPr marL="0" lvl="0" indent="0"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Jätä henkilön pää peitteen ulkopuolelle ja suojaa hänen hengityselimensä tiivistämällä kaulan alue.</a:t>
            </a:r>
          </a:p>
          <a:p>
            <a:pPr marL="0" lvl="0" indent="0"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4. Jatka tiivistämistä ylävartalosta, kylkilinjaa pitkin alaspäin.</a:t>
            </a:r>
          </a:p>
          <a:p>
            <a:pPr marL="0" lvl="0" indent="0"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5. Soita hätänumeroon 112 ja anna välitöntä ensiapua.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fi-FI" sz="20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6. Jäähdytä henkilöä vedellä, jos mahdollista.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6250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7733C-4373-64E3-971D-5C25B00E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4.7 Pikapaloposti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685A39-415B-A481-4C0A-BA4D58029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/>
              <a:t>Liitetään rakennuksen vesijohtoverkkoon.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Osa rakennuksen omaa alkusammutuskalustoa.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Sammutusvaikutukseltaan jäähdyttävä.</a:t>
            </a:r>
          </a:p>
          <a:p>
            <a:pPr marL="0" indent="0">
              <a:buNone/>
            </a:pPr>
            <a:endParaRPr lang="fi-FI" sz="20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000" b="1">
                <a:sym typeface="Wingdings" panose="05000000000000000000" pitchFamily="2" charset="2"/>
              </a:rPr>
              <a:t>Ei tule käyttää sähköpalojen sammutukseen!</a:t>
            </a:r>
          </a:p>
          <a:p>
            <a:pPr marL="0" indent="0">
              <a:buNone/>
            </a:pPr>
            <a:r>
              <a:rPr lang="fi-FI" sz="2000">
                <a:sym typeface="Wingdings" panose="05000000000000000000" pitchFamily="2" charset="2"/>
              </a:rPr>
              <a:t>- Sopiva orgaanisten, kuituisten ja kiinteiden aineiden paloihin.</a:t>
            </a: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5186822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B734B7-EFB6-8740-ED96-A2C443086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4.8 Pikapalopostin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FC3AA8-5B58-50DD-2452-AEBAF1B7B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1. Avaa kaapissa oleva sulkuventtiili.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2. Vedä letku kohteeseen.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Suuntaa suihkuputki kohteeseen.</a:t>
            </a:r>
          </a:p>
          <a:p>
            <a:pPr marL="0" lvl="0" indent="0">
              <a:buNone/>
            </a:pPr>
            <a:r>
              <a:rPr lang="fi-FI" sz="1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4. Avaa suihkuputken sulku ja jatka kohteeseen tähtäämistä.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fi-FI" sz="18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5. Mikäli sammutus ei onnistu ja lopetat sammuttamisen, huomioi, ettei pikapalopostin letku jää sisäovien ja ovien väliin ja näin estä ovien sulkemista.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7263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5C6768-8D61-3B74-C067-8310DF1D9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4.9 Akkulaitteiden sammutus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AB07D0-1FFE-9F06-1CD2-7BC05EF5B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/>
              <a:t>Palossa ja termisessä karkaamisessa vapautuville vaarallisille kaasuille altistumista vältettävä.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Palo saattaa olla ns. normaalia voimakkaampi.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r>
              <a:rPr lang="fi-FI" sz="2000"/>
              <a:t>Sammutusta ei tule tehdä ilman asianmukaisia suojavarusteita (pelastuslaitoksella käytössä olevat).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Alkusammutusvälineiden käyttöä ei tule unohtaa.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>
                <a:sym typeface="Wingdings" panose="05000000000000000000" pitchFamily="2" charset="2"/>
              </a:rPr>
              <a:t>Välillisten palojen mahdollinen torjunta (roiskeet ja akun purkautumisessa syntyvät suihkut).</a:t>
            </a:r>
            <a:endParaRPr lang="fi-FI" sz="2000"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23349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6E9381-F854-52F3-5068-645A840D8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675" y="2474752"/>
            <a:ext cx="10925962" cy="1617029"/>
          </a:xfrm>
        </p:spPr>
        <p:txBody>
          <a:bodyPr/>
          <a:lstStyle/>
          <a:p>
            <a:pPr algn="ctr"/>
            <a:r>
              <a:rPr lang="fi-FI"/>
              <a:t>Kiitos osallistumisesta ja turvallista päivänjatkoa!</a:t>
            </a:r>
          </a:p>
        </p:txBody>
      </p:sp>
    </p:spTree>
    <p:extLst>
      <p:ext uri="{BB962C8B-B14F-4D97-AF65-F5344CB8AC3E}">
        <p14:creationId xmlns:p14="http://schemas.microsoft.com/office/powerpoint/2010/main" val="326465011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DF1BF2-734E-E104-AB44-28340469C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A1970D-190C-946F-A3F8-B62ECE43C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/>
              <a:t>Tämän aineiston oikeudet omistaa Suomen Pelastusalan Keskusjärjestö.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Aineistosta kopiointi sallittua, jos lähdeviitteet merkitään omaan materiaaliin.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Perehdytysaineiston tekemisessä käytetyt lähteet on kirjattu Suomen Pelastusalan Keskusjärjestön Työpaikan paloturvallisuus -oppaaseen.</a:t>
            </a:r>
          </a:p>
        </p:txBody>
      </p:sp>
      <p:pic>
        <p:nvPicPr>
          <p:cNvPr id="5" name="Kuva 4" descr="Kuva, joka sisältää kohteen teksti, Font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D867C5E6-56EB-0B6C-A150-0AEA67D07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9667" y="5084097"/>
            <a:ext cx="2454133" cy="122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2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9343D2-F561-72E4-900B-9259A9DB7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1.3 Työpaikan turvallisuushavaintojen ilmoitusmenettelyt- ja käytännöt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B7F02D-486F-1050-6892-B625B4F77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1400"/>
              <a:t>Lisää tähän työpaikkasi ilmoitusmenettelyt- ja käytännöt. Katso lisätietoa Työpaikan paloturvallisuus –oppaasta. </a:t>
            </a:r>
          </a:p>
        </p:txBody>
      </p:sp>
      <p:pic>
        <p:nvPicPr>
          <p:cNvPr id="4" name="Kuva 3" descr="Lisää kommentti ääriviiva">
            <a:extLst>
              <a:ext uri="{FF2B5EF4-FFF2-40B4-BE49-F238E27FC236}">
                <a16:creationId xmlns:a16="http://schemas.microsoft.com/office/drawing/2014/main" id="{5C02F942-C0AD-72D8-BC27-BB7043262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594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CCD3EC-0716-A28E-4E83-F85BCD7D2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1.4 Miksi perehdytetään?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D0920D-1BD4-6251-0660-9D6764D5E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/>
              <a:t>Perehdyttäminen on säädösvelvoitteista ja jokaisen työntekijän on:</a:t>
            </a:r>
          </a:p>
          <a:p>
            <a:pPr marL="0" indent="0">
              <a:buNone/>
            </a:pPr>
            <a:r>
              <a:rPr lang="fi-FI" sz="2000"/>
              <a:t>- tunnettava omaan työhön ja työympäristöön liittyvät riskit.</a:t>
            </a:r>
          </a:p>
          <a:p>
            <a:pPr marL="0" indent="0">
              <a:buNone/>
            </a:pPr>
            <a:r>
              <a:rPr lang="fi-FI" sz="2000"/>
              <a:t>- tunnettava turvalliset työtavat ja työpaikan turvallisuusjärjestelyt.</a:t>
            </a:r>
          </a:p>
          <a:p>
            <a:pPr marL="0" indent="0">
              <a:buNone/>
            </a:pPr>
            <a:r>
              <a:rPr lang="fi-FI" sz="2000"/>
              <a:t>- tunnettava toimintamallit eri onnettomuus- ja vaaratilanteissa.</a:t>
            </a:r>
          </a:p>
          <a:p>
            <a:pPr marL="0" indent="0">
              <a:buNone/>
            </a:pPr>
            <a:r>
              <a:rPr lang="fi-FI" sz="2000"/>
              <a:t>- omattava riittävästi opetusta ja ohjausta puhdistus-, säätö-, huolto- ja korjaustöiden sekä poikkeus- ja häiriötilanteidenvaralta.</a:t>
            </a:r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0794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2A10C4264AF9C4D993B71B2C755F89D" ma:contentTypeVersion="21" ma:contentTypeDescription="Luo uusi asiakirja." ma:contentTypeScope="" ma:versionID="12fe785d5a370da0d38c76ae32819dfc">
  <xsd:schema xmlns:xsd="http://www.w3.org/2001/XMLSchema" xmlns:xs="http://www.w3.org/2001/XMLSchema" xmlns:p="http://schemas.microsoft.com/office/2006/metadata/properties" xmlns:ns1="http://schemas.microsoft.com/sharepoint/v3" xmlns:ns2="3f10bb8e-f299-4819-be47-498dcd910960" xmlns:ns3="f95ac2d4-a5fd-4c3f-a1a8-52a4071f07a9" targetNamespace="http://schemas.microsoft.com/office/2006/metadata/properties" ma:root="true" ma:fieldsID="c25a1fe30932297a841a4f81e4faa5c9" ns1:_="" ns2:_="" ns3:_="">
    <xsd:import namespace="http://schemas.microsoft.com/sharepoint/v3"/>
    <xsd:import namespace="3f10bb8e-f299-4819-be47-498dcd910960"/>
    <xsd:import namespace="f95ac2d4-a5fd-4c3f-a1a8-52a4071f07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0bb8e-f299-4819-be47-498dcd9109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d52f20c5-43c1-4440-8deb-aecfae83f0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ac2d4-a5fd-4c3f-a1a8-52a4071f07a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aec1254-d532-4f4d-ac13-7ce2a708a8e1}" ma:internalName="TaxCatchAll" ma:showField="CatchAllData" ma:web="f95ac2d4-a5fd-4c3f-a1a8-52a4071f0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10bb8e-f299-4819-be47-498dcd910960">
      <Terms xmlns="http://schemas.microsoft.com/office/infopath/2007/PartnerControls"/>
    </lcf76f155ced4ddcb4097134ff3c332f>
    <TaxCatchAll xmlns="f95ac2d4-a5fd-4c3f-a1a8-52a4071f07a9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19D5006-2BBC-4851-8AF2-5D0508E8F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10bb8e-f299-4819-be47-498dcd910960"/>
    <ds:schemaRef ds:uri="f95ac2d4-a5fd-4c3f-a1a8-52a4071f0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A39360-FF79-45CC-B7F7-0EABB41592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A44C3-7493-4F21-B003-002B7680E01B}">
  <ds:schemaRefs>
    <ds:schemaRef ds:uri="3f10bb8e-f299-4819-be47-498dcd910960"/>
    <ds:schemaRef ds:uri="f95ac2d4-a5fd-4c3f-a1a8-52a4071f07a9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3647</Words>
  <Application>Microsoft Office PowerPoint</Application>
  <PresentationFormat>Laajakuva</PresentationFormat>
  <Paragraphs>636</Paragraphs>
  <Slides>77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77</vt:i4>
      </vt:variant>
    </vt:vector>
  </HeadingPairs>
  <TitlesOfParts>
    <vt:vector size="82" baseType="lpstr">
      <vt:lpstr>Arial</vt:lpstr>
      <vt:lpstr>Calibri</vt:lpstr>
      <vt:lpstr>Roboto</vt:lpstr>
      <vt:lpstr>Wingdings</vt:lpstr>
      <vt:lpstr>Office Theme</vt:lpstr>
      <vt:lpstr>Työpaikan paloturvallisuus</vt:lpstr>
      <vt:lpstr>Ohjeita diasarjan käyttöön</vt:lpstr>
      <vt:lpstr>Sisällys</vt:lpstr>
      <vt:lpstr>1 Ihmisten toiminta</vt:lpstr>
      <vt:lpstr>1.1 Työpaikan turvallisuusorganisaatio ja vastuuhenkilöt</vt:lpstr>
      <vt:lpstr>1.2 Turvallisuus on jokaisen asia</vt:lpstr>
      <vt:lpstr>1.2.1 Pienet teot tekevät arjesta turvallisen</vt:lpstr>
      <vt:lpstr>1.3 Työpaikan turvallisuushavaintojen ilmoitusmenettelyt- ja käytännöt</vt:lpstr>
      <vt:lpstr>1.4 Miksi perehdytetään?</vt:lpstr>
      <vt:lpstr>1.5 Paloturvallisuus- ja pelastustoiminta</vt:lpstr>
      <vt:lpstr>1.6 Normaaliolot – Häiriötilanteet - Poikkeusolot</vt:lpstr>
      <vt:lpstr>1.7 Asiakkaiden ja vierailijoiden turvallisuus</vt:lpstr>
      <vt:lpstr>1.7.1 Työpaikan toimintamalli asiakkaiden ja vieraiden vastaanottamiseen</vt:lpstr>
      <vt:lpstr>1.7.2 Turvainfo</vt:lpstr>
      <vt:lpstr>1.7.3 Työpaikan turvainfo</vt:lpstr>
      <vt:lpstr>1.8 Työpaikkojen yleisiä palo- ja syttymisriskejä ja niiden ennaltaehkäisy</vt:lpstr>
      <vt:lpstr>1.8.1 Koneet ja sähkölaitteet</vt:lpstr>
      <vt:lpstr>1.8.2 Ruoan valmistus ja liesiturvallisuuden laiminlyönti</vt:lpstr>
      <vt:lpstr>1.8.3 Tulityöt</vt:lpstr>
      <vt:lpstr>1.8.4 Varomaton tulenkäsittely</vt:lpstr>
      <vt:lpstr>1.8.5 Tahallinen sytytys</vt:lpstr>
      <vt:lpstr>1.8.6 Vaarallisten aineiden varastointi ja käsittely</vt:lpstr>
      <vt:lpstr>1.8.7 Itsesyttymä</vt:lpstr>
      <vt:lpstr>1.8.8 Työpaikan ennaltaehkäisevät turvallisuusohjeet</vt:lpstr>
      <vt:lpstr>1.9 Tulipalon syttyminen</vt:lpstr>
      <vt:lpstr>1.9.1 Tulipalon kehittyminen</vt:lpstr>
      <vt:lpstr>1.10 Toiminta tulipalotilanteessa</vt:lpstr>
      <vt:lpstr>1.10.1 Toiminta tulipalotilanteessa</vt:lpstr>
      <vt:lpstr>1.10.2 Työpaikan toimintamalli tulipalotilanteessa</vt:lpstr>
      <vt:lpstr>1.10.3 Varmista oma ja muiden turvallisuus</vt:lpstr>
      <vt:lpstr>1.10.4 Avun hälyttäminen</vt:lpstr>
      <vt:lpstr>1.10.5 Lisävahinkojen estäminen</vt:lpstr>
      <vt:lpstr>1.10.6 Tarkastaminen ja evakuoiminen</vt:lpstr>
      <vt:lpstr>1.10.7 Liikkumis- ja toimiesteisten henkilöiden evakuointi</vt:lpstr>
      <vt:lpstr>1.10.8 Avun opastaminen perille</vt:lpstr>
      <vt:lpstr>1.10.9 Toiminta kokoontumispaikalla</vt:lpstr>
      <vt:lpstr>1.11 Sisälle suojautuminen hätätilanteessa</vt:lpstr>
      <vt:lpstr>1.11.1 Työpaikan toimintamalli sisälle suojautumiseen</vt:lpstr>
      <vt:lpstr>1.11.2 Yleinen vaaramerkki</vt:lpstr>
      <vt:lpstr>1.11.3 Sisälle suojautuminen</vt:lpstr>
      <vt:lpstr>1.12 Turvallisuuskävely</vt:lpstr>
      <vt:lpstr>1.12.1 Työpaikan turvallisuuskävelymalli</vt:lpstr>
      <vt:lpstr>1.12.3 Turvallisuuskävely osana perehdytys- ja kehitysprosessia</vt:lpstr>
      <vt:lpstr>1.13 Turvallisuusharjoitukset</vt:lpstr>
      <vt:lpstr>1.13.1 Harjoittelun merkitys osana turvallisuuden edistämistä</vt:lpstr>
      <vt:lpstr>1.13.2 Työpaikan poistumis-/ evakuointiharjoitus</vt:lpstr>
      <vt:lpstr>1.13.3 Työpaikan alkusammutusharjoitus</vt:lpstr>
      <vt:lpstr>1.13.4 Työpaikan hätäensiapuharjoitus</vt:lpstr>
      <vt:lpstr>1.13.5 Työpaikan muut turvallisuusharjoituksia.</vt:lpstr>
      <vt:lpstr>2 Rakenteellinen paloturvallisuus</vt:lpstr>
      <vt:lpstr>2.1 Työpaikan rakenteellinen paloturvallisuus</vt:lpstr>
      <vt:lpstr>2.1.1 Työpaikan rakenteellinen paloturvallisuus</vt:lpstr>
      <vt:lpstr>2.1.2 Työpaikan rakenteellinen paloturvallisuus</vt:lpstr>
      <vt:lpstr>2.2 Palo-osastointi ja palo-ovet</vt:lpstr>
      <vt:lpstr>2.3 Ovien aukaisumekanismit</vt:lpstr>
      <vt:lpstr>2.4 Väestönsuoja</vt:lpstr>
      <vt:lpstr>2.5 Poistumisreitit ja opasteet</vt:lpstr>
      <vt:lpstr>3 Palontorjuntatekniikka</vt:lpstr>
      <vt:lpstr>3.1 Työpaikan palontorjuntatekniikka</vt:lpstr>
      <vt:lpstr>3.1.1 Työpaikan palontorjuntatekniikka</vt:lpstr>
      <vt:lpstr>3.1.2 Työpaikan palontorjuntatekniikka</vt:lpstr>
      <vt:lpstr>3.2 Paloilmoitin</vt:lpstr>
      <vt:lpstr>3.3 Palovaroittimet</vt:lpstr>
      <vt:lpstr>3.4 Savunpoistolaitteet</vt:lpstr>
      <vt:lpstr>3.5 Automaattiset vesisammutuslaitteistot</vt:lpstr>
      <vt:lpstr>4 Alkusammuttimet- ja sammuttaminen</vt:lpstr>
      <vt:lpstr>4.1 Alkusammutustaito</vt:lpstr>
      <vt:lpstr>4.2 Työpaikan alkusammuttimet ja niiden sijainnit</vt:lpstr>
      <vt:lpstr>4.3 Erilaiset käsisammuttimet</vt:lpstr>
      <vt:lpstr>4.4 Käsisammuttimen käyttö</vt:lpstr>
      <vt:lpstr>4.5 Sammutuspeite</vt:lpstr>
      <vt:lpstr>4.6 Sammutuspeitteen käyttö</vt:lpstr>
      <vt:lpstr>4.7 Pikapaloposti</vt:lpstr>
      <vt:lpstr>4.8 Pikapalopostin käyttö</vt:lpstr>
      <vt:lpstr>4.9 Akkulaitteiden sammutus</vt:lpstr>
      <vt:lpstr>Kiitos osallistumisesta ja turvallista päivänjatkoa!</vt:lpstr>
      <vt:lpstr>Lähteet</vt:lpstr>
    </vt:vector>
  </TitlesOfParts>
  <Manager/>
  <Company>SPEK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HiekkaGraphics</dc:creator>
  <cp:keywords/>
  <dc:description/>
  <cp:lastModifiedBy>Outi Spolander</cp:lastModifiedBy>
  <cp:revision>2</cp:revision>
  <cp:lastPrinted>2018-05-27T21:57:56Z</cp:lastPrinted>
  <dcterms:created xsi:type="dcterms:W3CDTF">2018-04-26T13:20:44Z</dcterms:created>
  <dcterms:modified xsi:type="dcterms:W3CDTF">2025-10-14T09:00:42Z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0x010100E2A10C4264AF9C4D993B71B2C755F89D</vt:lpwstr>
  </property>
  <property fmtid="{D5CDD505-2E9C-101B-9397-08002B2CF9AE}" pid="3" name="MediaServiceImageTags">
    <vt:lpwstr/>
  </property>
</Properties>
</file>